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 id="2147483654" r:id="rId2"/>
    <p:sldMasterId id="2147483698" r:id="rId3"/>
  </p:sldMasterIdLst>
  <p:notesMasterIdLst>
    <p:notesMasterId r:id="rId30"/>
  </p:notesMasterIdLst>
  <p:sldIdLst>
    <p:sldId id="256" r:id="rId4"/>
    <p:sldId id="263" r:id="rId5"/>
    <p:sldId id="264" r:id="rId6"/>
    <p:sldId id="272" r:id="rId7"/>
    <p:sldId id="273" r:id="rId8"/>
    <p:sldId id="261" r:id="rId9"/>
    <p:sldId id="277" r:id="rId10"/>
    <p:sldId id="278" r:id="rId11"/>
    <p:sldId id="288" r:id="rId12"/>
    <p:sldId id="257" r:id="rId13"/>
    <p:sldId id="258" r:id="rId14"/>
    <p:sldId id="259" r:id="rId15"/>
    <p:sldId id="260" r:id="rId16"/>
    <p:sldId id="289" r:id="rId17"/>
    <p:sldId id="262" r:id="rId18"/>
    <p:sldId id="290" r:id="rId19"/>
    <p:sldId id="291" r:id="rId20"/>
    <p:sldId id="265" r:id="rId21"/>
    <p:sldId id="266" r:id="rId22"/>
    <p:sldId id="267" r:id="rId23"/>
    <p:sldId id="268" r:id="rId24"/>
    <p:sldId id="269" r:id="rId25"/>
    <p:sldId id="270" r:id="rId26"/>
    <p:sldId id="271" r:id="rId27"/>
    <p:sldId id="280" r:id="rId28"/>
    <p:sldId id="276"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Lato Light" panose="020F0302020204030203" charset="0"/>
      <p:regular r:id="rId35"/>
      <p:bold r:id="rId36"/>
      <p:italic r:id="rId37"/>
      <p:boldItalic r:id="rId38"/>
    </p:embeddedFont>
    <p:embeddedFont>
      <p:font typeface="Proxima Nova" panose="020B0604020202020204" charset="0"/>
      <p:regular r:id="rId39"/>
      <p:bold r:id="rId40"/>
      <p:italic r:id="rId41"/>
      <p:boldItalic r:id="rId42"/>
    </p:embeddedFont>
    <p:embeddedFont>
      <p:font typeface="Source Code Pro"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254" autoAdjust="0"/>
  </p:normalViewPr>
  <p:slideViewPr>
    <p:cSldViewPr snapToGrid="0">
      <p:cViewPr varScale="1">
        <p:scale>
          <a:sx n="103" d="100"/>
          <a:sy n="103" d="100"/>
        </p:scale>
        <p:origin x="184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1pPr>
            <a:lvl2pPr marL="914400" marR="0" lvl="1"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2pPr>
            <a:lvl3pPr marL="1371600" marR="0" lvl="2"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4pPr>
            <a:lvl5pPr marL="2286000" marR="0" lvl="4"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5pPr>
            <a:lvl6pPr marL="2743200" marR="0" lvl="5"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6pPr>
            <a:lvl7pPr marL="3200400" marR="0" lvl="6"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7pPr>
            <a:lvl8pPr marL="3657600" marR="0" lvl="7"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8pPr>
            <a:lvl9pPr marL="4114800" marR="0" lvl="8"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Shape 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fa8e025b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fa8e025b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40466de1bf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40466de1b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fa8e025b1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fa8e025b1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fa8e025b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fa8e025b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fa8e025b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fa8e025b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fa8e025b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fa8e025b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fa8e025b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fa8e025b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fa8e025b1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fa8e025b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fa8e025b1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3fa8e025b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fa8e025b1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fa8e025b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Shape 1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275"/>
              <a:buFont typeface="Arial"/>
              <a:buChar char="●"/>
            </a:pPr>
            <a:r>
              <a:rPr lang="en-CA" sz="1100" b="0" i="0" u="none" strike="noStrike" cap="none" dirty="0">
                <a:solidFill>
                  <a:schemeClr val="dk1"/>
                </a:solidFill>
                <a:latin typeface="Arial"/>
                <a:ea typeface="Arial"/>
                <a:cs typeface="Arial"/>
                <a:sym typeface="Arial"/>
              </a:rPr>
              <a:t>Monoliths</a:t>
            </a:r>
            <a:r>
              <a:rPr lang="en-CA" sz="1100" b="1" i="0" u="none" strike="noStrike" cap="none" dirty="0">
                <a:solidFill>
                  <a:schemeClr val="dk1"/>
                </a:solidFill>
                <a:latin typeface="Arial"/>
                <a:ea typeface="Arial"/>
                <a:cs typeface="Arial"/>
                <a:sym typeface="Arial"/>
              </a:rPr>
              <a:t>, G8t for 1</a:t>
            </a:r>
            <a:r>
              <a:rPr lang="en-CA" sz="1100" b="1" i="0" u="none" strike="noStrike" cap="none" baseline="30000" dirty="0">
                <a:solidFill>
                  <a:schemeClr val="dk1"/>
                </a:solidFill>
                <a:latin typeface="Arial"/>
                <a:ea typeface="Arial"/>
                <a:cs typeface="Arial"/>
                <a:sym typeface="Arial"/>
              </a:rPr>
              <a:t>st</a:t>
            </a:r>
            <a:r>
              <a:rPr lang="en-CA" sz="1100" b="1" i="0" u="none" strike="noStrike" cap="none" dirty="0">
                <a:solidFill>
                  <a:schemeClr val="dk1"/>
                </a:solidFill>
                <a:latin typeface="Arial"/>
                <a:ea typeface="Arial"/>
                <a:cs typeface="Arial"/>
                <a:sym typeface="Arial"/>
              </a:rPr>
              <a:t> deployment </a:t>
            </a:r>
            <a:r>
              <a:rPr lang="en-CA" sz="1100" b="0" i="0" u="none" strike="noStrike" cap="none" dirty="0">
                <a:solidFill>
                  <a:schemeClr val="dk1"/>
                </a:solidFill>
                <a:latin typeface="Arial"/>
                <a:ea typeface="Arial"/>
                <a:cs typeface="Arial"/>
                <a:sym typeface="Arial"/>
              </a:rPr>
              <a:t>but</a:t>
            </a:r>
            <a:r>
              <a:rPr lang="en-CA" sz="1100" b="1" i="0" u="none" strike="noStrike" cap="none" dirty="0">
                <a:solidFill>
                  <a:schemeClr val="dk1"/>
                </a:solidFill>
                <a:latin typeface="Arial"/>
                <a:ea typeface="Arial"/>
                <a:cs typeface="Arial"/>
                <a:sym typeface="Arial"/>
              </a:rPr>
              <a:t> what about day 2 (</a:t>
            </a:r>
            <a:r>
              <a:rPr lang="en-CA" sz="1100" b="0" i="0" u="none" strike="noStrike" cap="none" dirty="0">
                <a:solidFill>
                  <a:schemeClr val="dk1"/>
                </a:solidFill>
                <a:latin typeface="Arial"/>
                <a:ea typeface="Arial"/>
                <a:cs typeface="Arial"/>
                <a:sym typeface="Arial"/>
              </a:rPr>
              <a:t>What do I need to regression testing for if I change one line of code?</a:t>
            </a:r>
            <a:r>
              <a:rPr lang="en-CA" sz="1100" b="1" i="0" u="none" strike="noStrike" cap="none" dirty="0">
                <a:solidFill>
                  <a:schemeClr val="dk1"/>
                </a:solidFill>
                <a:latin typeface="Arial"/>
                <a:ea typeface="Arial"/>
                <a:cs typeface="Arial"/>
                <a:sym typeface="Arial"/>
              </a:rPr>
              <a:t>)</a:t>
            </a:r>
            <a:endParaRPr dirty="0"/>
          </a:p>
          <a:p>
            <a:pPr marL="457200" marR="0" lvl="0" indent="-317500" algn="l" rtl="0">
              <a:spcBef>
                <a:spcPts val="0"/>
              </a:spcBef>
              <a:spcAft>
                <a:spcPts val="0"/>
              </a:spcAft>
              <a:buClr>
                <a:schemeClr val="dk1"/>
              </a:buClr>
              <a:buSzPts val="275"/>
              <a:buFont typeface="Arial"/>
              <a:buChar char="●"/>
            </a:pPr>
            <a:r>
              <a:rPr lang="en-CA" sz="1100" b="1" i="0" u="none" strike="noStrike" cap="none" dirty="0">
                <a:solidFill>
                  <a:schemeClr val="dk1"/>
                </a:solidFill>
                <a:latin typeface="Arial"/>
                <a:ea typeface="Arial"/>
                <a:cs typeface="Arial"/>
                <a:sym typeface="Arial"/>
              </a:rPr>
              <a:t>Test, deploy, release and scale as a whole. A lot of regression testing</a:t>
            </a:r>
            <a:endParaRPr dirty="0"/>
          </a:p>
          <a:p>
            <a:pPr marL="457200" marR="0" lvl="0" indent="-317500" algn="l" rtl="0">
              <a:spcBef>
                <a:spcPts val="0"/>
              </a:spcBef>
              <a:spcAft>
                <a:spcPts val="0"/>
              </a:spcAft>
              <a:buClr>
                <a:schemeClr val="dk1"/>
              </a:buClr>
              <a:buSzPts val="275"/>
              <a:buFont typeface="Arial"/>
              <a:buChar char="●"/>
            </a:pPr>
            <a:r>
              <a:rPr lang="en-CA" sz="1100" b="1" i="0" u="none" strike="noStrike" cap="none" dirty="0">
                <a:solidFill>
                  <a:schemeClr val="dk1"/>
                </a:solidFill>
                <a:latin typeface="Arial"/>
                <a:ea typeface="Arial"/>
                <a:cs typeface="Arial"/>
                <a:sym typeface="Arial"/>
              </a:rPr>
              <a:t>Layers of processes to protect it.</a:t>
            </a:r>
            <a:endParaRPr sz="1100" b="0" i="0" u="none" strike="noStrike" cap="none" dirty="0">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275"/>
              <a:buFont typeface="Arial"/>
              <a:buChar char="●"/>
            </a:pPr>
            <a:r>
              <a:rPr lang="en-CA" sz="1100" b="0" i="0" u="none" strike="noStrike" cap="none" dirty="0">
                <a:solidFill>
                  <a:schemeClr val="dk1"/>
                </a:solidFill>
                <a:latin typeface="Arial"/>
                <a:ea typeface="Arial"/>
                <a:cs typeface="Arial"/>
                <a:sym typeface="Arial"/>
              </a:rPr>
              <a:t>There are </a:t>
            </a:r>
            <a:r>
              <a:rPr lang="en-CA" sz="1100" b="1" i="0" u="none" strike="noStrike" cap="none" dirty="0">
                <a:solidFill>
                  <a:schemeClr val="dk1"/>
                </a:solidFill>
                <a:latin typeface="Arial"/>
                <a:ea typeface="Arial"/>
                <a:cs typeface="Arial"/>
                <a:sym typeface="Arial"/>
              </a:rPr>
              <a:t>new architectures emerging</a:t>
            </a:r>
            <a:r>
              <a:rPr lang="en-CA" sz="1100" b="0" i="0" u="none" strike="noStrike" cap="none" dirty="0">
                <a:solidFill>
                  <a:schemeClr val="dk1"/>
                </a:solidFill>
                <a:latin typeface="Arial"/>
                <a:ea typeface="Arial"/>
                <a:cs typeface="Arial"/>
                <a:sym typeface="Arial"/>
              </a:rPr>
              <a:t> on top these </a:t>
            </a:r>
            <a:r>
              <a:rPr lang="en-CA" sz="1100" b="1" i="0" u="none" strike="noStrike" cap="none" dirty="0">
                <a:solidFill>
                  <a:schemeClr val="dk1"/>
                </a:solidFill>
                <a:latin typeface="Arial"/>
                <a:ea typeface="Arial"/>
                <a:cs typeface="Arial"/>
                <a:sym typeface="Arial"/>
              </a:rPr>
              <a:t>lightweight app servers </a:t>
            </a:r>
            <a:r>
              <a:rPr lang="en-CA" sz="1100" b="0" i="0" u="none" strike="noStrike" cap="none" dirty="0">
                <a:solidFill>
                  <a:schemeClr val="dk1"/>
                </a:solidFill>
                <a:latin typeface="Arial"/>
                <a:ea typeface="Arial"/>
                <a:cs typeface="Arial"/>
                <a:sym typeface="Arial"/>
              </a:rPr>
              <a:t>to address the </a:t>
            </a:r>
            <a:r>
              <a:rPr lang="en-CA" sz="1100" b="1" i="0" u="none" strike="noStrike" cap="none" dirty="0">
                <a:solidFill>
                  <a:schemeClr val="dk1"/>
                </a:solidFill>
                <a:latin typeface="Arial"/>
                <a:ea typeface="Arial"/>
                <a:cs typeface="Arial"/>
                <a:sym typeface="Arial"/>
              </a:rPr>
              <a:t>scale, speed and safety</a:t>
            </a:r>
            <a:r>
              <a:rPr lang="en-CA" sz="1100" b="0" i="0" u="none" strike="noStrike" cap="none" dirty="0">
                <a:solidFill>
                  <a:schemeClr val="dk1"/>
                </a:solidFill>
                <a:latin typeface="Arial"/>
                <a:ea typeface="Arial"/>
                <a:cs typeface="Arial"/>
                <a:sym typeface="Arial"/>
              </a:rPr>
              <a:t>:  new ways of tackling cloud scale and speed to market</a:t>
            </a:r>
            <a:r>
              <a:rPr lang="en-CA" sz="1100" b="1" i="0" u="none" strike="noStrike" cap="none" dirty="0">
                <a:solidFill>
                  <a:schemeClr val="dk1"/>
                </a:solidFill>
                <a:latin typeface="Arial"/>
                <a:ea typeface="Arial"/>
                <a:cs typeface="Arial"/>
                <a:sym typeface="Arial"/>
              </a:rPr>
              <a:t>.  </a:t>
            </a:r>
            <a:endParaRPr dirty="0"/>
          </a:p>
          <a:p>
            <a:pPr marL="457200" marR="0" lvl="0" indent="-317500" algn="l" rtl="0">
              <a:spcBef>
                <a:spcPts val="0"/>
              </a:spcBef>
              <a:spcAft>
                <a:spcPts val="0"/>
              </a:spcAft>
              <a:buClr>
                <a:schemeClr val="dk1"/>
              </a:buClr>
              <a:buSzPts val="275"/>
              <a:buFont typeface="Arial"/>
              <a:buChar char="●"/>
            </a:pPr>
            <a:r>
              <a:rPr lang="en-CA" sz="1100" b="0" i="0" u="none" strike="noStrike" cap="none" dirty="0">
                <a:solidFill>
                  <a:schemeClr val="dk1"/>
                </a:solidFill>
                <a:latin typeface="Arial"/>
                <a:ea typeface="Arial"/>
                <a:cs typeface="Arial"/>
                <a:sym typeface="Arial"/>
              </a:rPr>
              <a:t>These architectures </a:t>
            </a:r>
            <a:r>
              <a:rPr lang="en-CA" sz="1100" b="1" i="0" u="none" strike="noStrike" cap="none" dirty="0">
                <a:solidFill>
                  <a:schemeClr val="dk1"/>
                </a:solidFill>
                <a:latin typeface="Arial"/>
                <a:ea typeface="Arial"/>
                <a:cs typeface="Arial"/>
                <a:sym typeface="Arial"/>
              </a:rPr>
              <a:t>have emerged from the internet giants </a:t>
            </a:r>
            <a:r>
              <a:rPr lang="en-CA" sz="1100" b="0" i="0" u="none" strike="noStrike" cap="none" dirty="0">
                <a:solidFill>
                  <a:schemeClr val="dk1"/>
                </a:solidFill>
                <a:latin typeface="Arial"/>
                <a:ea typeface="Arial"/>
                <a:cs typeface="Arial"/>
                <a:sym typeface="Arial"/>
              </a:rPr>
              <a:t>as such an alternative:  </a:t>
            </a:r>
            <a:r>
              <a:rPr lang="en-CA" sz="1100" b="1" i="0" u="none" strike="noStrike" cap="none" dirty="0">
                <a:solidFill>
                  <a:schemeClr val="dk1"/>
                </a:solidFill>
                <a:latin typeface="Arial"/>
                <a:ea typeface="Arial"/>
                <a:cs typeface="Arial"/>
                <a:sym typeface="Arial"/>
              </a:rPr>
              <a:t>a change in culture, organization structure and technology </a:t>
            </a:r>
            <a:r>
              <a:rPr lang="en-CA" sz="1100" b="0" i="0" u="none" strike="noStrike" cap="none" dirty="0">
                <a:solidFill>
                  <a:schemeClr val="dk1"/>
                </a:solidFill>
                <a:latin typeface="Arial"/>
                <a:ea typeface="Arial"/>
                <a:cs typeface="Arial"/>
                <a:sym typeface="Arial"/>
              </a:rPr>
              <a:t>that allows teams to work more independently, and increase velocity.  It’s a key part of cloud-native applications, which we’ll talk about shortly.</a:t>
            </a:r>
            <a:endParaRPr dirty="0"/>
          </a:p>
          <a:p>
            <a:pPr marL="457200" marR="0" lvl="0" indent="-317500" algn="l" rtl="0">
              <a:spcBef>
                <a:spcPts val="0"/>
              </a:spcBef>
              <a:spcAft>
                <a:spcPts val="0"/>
              </a:spcAft>
              <a:buClr>
                <a:schemeClr val="dk1"/>
              </a:buClr>
              <a:buSzPts val="275"/>
              <a:buFont typeface="Arial"/>
              <a:buChar char="●"/>
            </a:pPr>
            <a:r>
              <a:rPr lang="en-CA" sz="1100" b="1" i="0" u="none" strike="noStrike" cap="none" dirty="0">
                <a:solidFill>
                  <a:schemeClr val="dk1"/>
                </a:solidFill>
                <a:latin typeface="Arial"/>
                <a:ea typeface="Arial"/>
                <a:cs typeface="Arial"/>
                <a:sym typeface="Arial"/>
              </a:rPr>
              <a:t>Microservices</a:t>
            </a:r>
            <a:r>
              <a:rPr lang="en-CA" sz="1100" b="0" i="0" u="none" strike="noStrike" cap="none" dirty="0">
                <a:solidFill>
                  <a:schemeClr val="dk1"/>
                </a:solidFill>
                <a:latin typeface="Arial"/>
                <a:ea typeface="Arial"/>
                <a:cs typeface="Arial"/>
                <a:sym typeface="Arial"/>
              </a:rPr>
              <a:t> are both a </a:t>
            </a:r>
            <a:r>
              <a:rPr lang="en-CA" sz="1100" b="1" i="0" u="none" strike="noStrike" cap="none" dirty="0">
                <a:solidFill>
                  <a:schemeClr val="dk1"/>
                </a:solidFill>
                <a:latin typeface="Arial"/>
                <a:ea typeface="Arial"/>
                <a:cs typeface="Arial"/>
                <a:sym typeface="Arial"/>
              </a:rPr>
              <a:t>cultural and organizational </a:t>
            </a:r>
            <a:r>
              <a:rPr lang="en-CA" sz="1100" b="0" i="0" u="none" strike="noStrike" cap="none" dirty="0">
                <a:solidFill>
                  <a:schemeClr val="dk1"/>
                </a:solidFill>
                <a:latin typeface="Arial"/>
                <a:ea typeface="Arial"/>
                <a:cs typeface="Arial"/>
                <a:sym typeface="Arial"/>
              </a:rPr>
              <a:t>change as a change in how we </a:t>
            </a:r>
            <a:r>
              <a:rPr lang="en-CA" sz="1100" b="1" i="0" u="none" strike="noStrike" cap="none" dirty="0">
                <a:solidFill>
                  <a:schemeClr val="dk1"/>
                </a:solidFill>
                <a:latin typeface="Arial"/>
                <a:ea typeface="Arial"/>
                <a:cs typeface="Arial"/>
                <a:sym typeface="Arial"/>
              </a:rPr>
              <a:t>design and implement systems</a:t>
            </a:r>
            <a:r>
              <a:rPr lang="en-CA" sz="1100" b="0" i="0" u="none" strike="noStrike" cap="none" dirty="0">
                <a:solidFill>
                  <a:schemeClr val="dk1"/>
                </a:solidFill>
                <a:latin typeface="Arial"/>
                <a:ea typeface="Arial"/>
                <a:cs typeface="Arial"/>
                <a:sym typeface="Arial"/>
              </a:rPr>
              <a:t>.</a:t>
            </a:r>
            <a:endParaRPr dirty="0"/>
          </a:p>
          <a:p>
            <a:pPr marL="457200" marR="0" lvl="0" indent="-317500" algn="l" rtl="0">
              <a:spcBef>
                <a:spcPts val="0"/>
              </a:spcBef>
              <a:spcAft>
                <a:spcPts val="0"/>
              </a:spcAft>
              <a:buClr>
                <a:schemeClr val="dk1"/>
              </a:buClr>
              <a:buSzPts val="275"/>
              <a:buFont typeface="Arial"/>
              <a:buChar char="●"/>
            </a:pPr>
            <a:r>
              <a:rPr lang="en-CA" sz="1100" b="1" i="0" u="none" strike="noStrike" cap="none" dirty="0">
                <a:solidFill>
                  <a:schemeClr val="dk1"/>
                </a:solidFill>
                <a:latin typeface="Arial"/>
                <a:ea typeface="Arial"/>
                <a:cs typeface="Arial"/>
                <a:sym typeface="Arial"/>
              </a:rPr>
              <a:t>If running a busy restaurant i</a:t>
            </a:r>
            <a:r>
              <a:rPr lang="en-CA" sz="1100" b="0" i="0" u="none" strike="noStrike" cap="none" dirty="0">
                <a:solidFill>
                  <a:schemeClr val="dk1"/>
                </a:solidFill>
                <a:latin typeface="Arial"/>
                <a:ea typeface="Arial"/>
                <a:cs typeface="Arial"/>
                <a:sym typeface="Arial"/>
              </a:rPr>
              <a:t>s like producing software, restaurants can’t deal with the “Friday night rush” simply by calling in more cooks, kitchen staff, and waiters. They only have the existing capacity their kitchen facilities allow them..  </a:t>
            </a:r>
            <a:r>
              <a:rPr lang="en-CA" sz="1100" b="1" i="0" u="none" strike="noStrike" cap="none" dirty="0">
                <a:solidFill>
                  <a:schemeClr val="dk1"/>
                </a:solidFill>
                <a:latin typeface="Arial"/>
                <a:ea typeface="Arial"/>
                <a:cs typeface="Arial"/>
                <a:sym typeface="Arial"/>
              </a:rPr>
              <a:t>adding more people to a small kitchen actually makes it worse</a:t>
            </a:r>
            <a:r>
              <a:rPr lang="en-CA" sz="1100" b="0" i="0" u="none" strike="noStrike" cap="none" dirty="0">
                <a:solidFill>
                  <a:schemeClr val="dk1"/>
                </a:solidFill>
                <a:latin typeface="Arial"/>
                <a:ea typeface="Arial"/>
                <a:cs typeface="Arial"/>
                <a:sym typeface="Arial"/>
              </a:rPr>
              <a:t>:  people start </a:t>
            </a:r>
            <a:r>
              <a:rPr lang="en-CA" sz="1100" b="1" i="0" u="none" strike="noStrike" cap="none" dirty="0">
                <a:solidFill>
                  <a:schemeClr val="dk1"/>
                </a:solidFill>
                <a:latin typeface="Arial"/>
                <a:ea typeface="Arial"/>
                <a:cs typeface="Arial"/>
                <a:sym typeface="Arial"/>
              </a:rPr>
              <a:t>tripping</a:t>
            </a:r>
            <a:r>
              <a:rPr lang="en-CA" sz="1100" b="0" i="0" u="none" strike="noStrike" cap="none" dirty="0">
                <a:solidFill>
                  <a:schemeClr val="dk1"/>
                </a:solidFill>
                <a:latin typeface="Arial"/>
                <a:ea typeface="Arial"/>
                <a:cs typeface="Arial"/>
                <a:sym typeface="Arial"/>
              </a:rPr>
              <a:t> over each other due </a:t>
            </a:r>
            <a:r>
              <a:rPr lang="en-CA" sz="1100" b="1" i="0" u="none" strike="noStrike" cap="none" dirty="0">
                <a:solidFill>
                  <a:schemeClr val="dk1"/>
                </a:solidFill>
                <a:latin typeface="Arial"/>
                <a:ea typeface="Arial"/>
                <a:cs typeface="Arial"/>
                <a:sym typeface="Arial"/>
              </a:rPr>
              <a:t>to lack of space, sharing tools</a:t>
            </a:r>
            <a:r>
              <a:rPr lang="en-CA" sz="1100" b="0" i="0" u="none" strike="noStrike" cap="none" dirty="0">
                <a:solidFill>
                  <a:schemeClr val="dk1"/>
                </a:solidFill>
                <a:latin typeface="Arial"/>
                <a:ea typeface="Arial"/>
                <a:cs typeface="Arial"/>
                <a:sym typeface="Arial"/>
              </a:rPr>
              <a:t>, and being forced to coordinate under pressure.  </a:t>
            </a:r>
            <a:r>
              <a:rPr lang="en-CA" sz="1100" b="1" i="0" u="none" strike="noStrike" cap="none" dirty="0">
                <a:solidFill>
                  <a:schemeClr val="dk1"/>
                </a:solidFill>
                <a:latin typeface="Arial"/>
                <a:ea typeface="Arial"/>
                <a:cs typeface="Arial"/>
                <a:sym typeface="Arial"/>
              </a:rPr>
              <a:t>Similarly with waitstaff.</a:t>
            </a:r>
            <a:endParaRPr dirty="0"/>
          </a:p>
          <a:p>
            <a:pPr marL="457200" marR="0" lvl="0" indent="-317500" algn="l" rtl="0">
              <a:spcBef>
                <a:spcPts val="0"/>
              </a:spcBef>
              <a:spcAft>
                <a:spcPts val="0"/>
              </a:spcAft>
              <a:buClr>
                <a:schemeClr val="dk1"/>
              </a:buClr>
              <a:buSzPts val="275"/>
              <a:buFont typeface="Arial"/>
              <a:buChar char="●"/>
            </a:pPr>
            <a:r>
              <a:rPr lang="en-CA" sz="1100" b="0" i="0" u="none" strike="noStrike" cap="none" dirty="0">
                <a:solidFill>
                  <a:schemeClr val="dk1"/>
                </a:solidFill>
                <a:latin typeface="Arial"/>
                <a:ea typeface="Arial"/>
                <a:cs typeface="Arial"/>
                <a:sym typeface="Arial"/>
              </a:rPr>
              <a:t>If restaurants had a </a:t>
            </a:r>
            <a:r>
              <a:rPr lang="en-CA" sz="1100" b="1" i="0" u="none" strike="noStrike" cap="none" dirty="0">
                <a:solidFill>
                  <a:schemeClr val="dk1"/>
                </a:solidFill>
                <a:latin typeface="Arial"/>
                <a:ea typeface="Arial"/>
                <a:cs typeface="Arial"/>
                <a:sym typeface="Arial"/>
              </a:rPr>
              <a:t>magic button </a:t>
            </a:r>
            <a:r>
              <a:rPr lang="en-CA" sz="1100" b="0" i="0" u="none" strike="noStrike" cap="none" dirty="0">
                <a:solidFill>
                  <a:schemeClr val="dk1"/>
                </a:solidFill>
                <a:latin typeface="Arial"/>
                <a:ea typeface="Arial"/>
                <a:cs typeface="Arial"/>
                <a:sym typeface="Arial"/>
              </a:rPr>
              <a:t>that would allow them to </a:t>
            </a:r>
            <a:r>
              <a:rPr lang="en-CA" sz="1100" b="1" i="0" u="none" strike="noStrike" cap="none" dirty="0">
                <a:solidFill>
                  <a:schemeClr val="dk1"/>
                </a:solidFill>
                <a:latin typeface="Arial"/>
                <a:ea typeface="Arial"/>
                <a:cs typeface="Arial"/>
                <a:sym typeface="Arial"/>
              </a:rPr>
              <a:t>instantly provision a whole new restaurant </a:t>
            </a:r>
            <a:r>
              <a:rPr lang="en-CA" sz="1100" b="0" i="0" u="none" strike="noStrike" cap="none" dirty="0">
                <a:solidFill>
                  <a:schemeClr val="dk1"/>
                </a:solidFill>
                <a:latin typeface="Arial"/>
                <a:ea typeface="Arial"/>
                <a:cs typeface="Arial"/>
                <a:sym typeface="Arial"/>
              </a:rPr>
              <a:t>next door ready to go, with </a:t>
            </a:r>
            <a:r>
              <a:rPr lang="en-CA" sz="1100" b="1" i="0" u="none" strike="noStrike" cap="none" dirty="0">
                <a:solidFill>
                  <a:schemeClr val="dk1"/>
                </a:solidFill>
                <a:latin typeface="Arial"/>
                <a:ea typeface="Arial"/>
                <a:cs typeface="Arial"/>
                <a:sym typeface="Arial"/>
              </a:rPr>
              <a:t>no wait for construction time and building permits</a:t>
            </a:r>
            <a:r>
              <a:rPr lang="en-CA" sz="1100" b="0" i="0" u="none" strike="noStrike" cap="none" dirty="0">
                <a:solidFill>
                  <a:schemeClr val="dk1"/>
                </a:solidFill>
                <a:latin typeface="Arial"/>
                <a:ea typeface="Arial"/>
                <a:cs typeface="Arial"/>
                <a:sym typeface="Arial"/>
              </a:rPr>
              <a:t>, then presto!   </a:t>
            </a:r>
            <a:endParaRPr dirty="0"/>
          </a:p>
          <a:p>
            <a:pPr marL="457200" marR="0" lvl="0" indent="-317500" algn="l" rtl="0">
              <a:spcBef>
                <a:spcPts val="0"/>
              </a:spcBef>
              <a:spcAft>
                <a:spcPts val="0"/>
              </a:spcAft>
              <a:buClr>
                <a:schemeClr val="dk1"/>
              </a:buClr>
              <a:buSzPts val="275"/>
              <a:buFont typeface="Arial"/>
              <a:buChar char="●"/>
            </a:pPr>
            <a:r>
              <a:rPr lang="en-CA" sz="1100" b="0" i="0" u="none" strike="noStrike" cap="none" dirty="0">
                <a:solidFill>
                  <a:schemeClr val="dk1"/>
                </a:solidFill>
                <a:latin typeface="Arial"/>
                <a:ea typeface="Arial"/>
                <a:cs typeface="Arial"/>
                <a:sym typeface="Arial"/>
              </a:rPr>
              <a:t>Suddenly adding more people equals making food faster, and servicing a rush of customers without blinking.</a:t>
            </a:r>
            <a:endParaRPr dirty="0"/>
          </a:p>
          <a:p>
            <a:pPr marL="457200" marR="0" lvl="0" indent="-228600" algn="l" rtl="0">
              <a:spcBef>
                <a:spcPts val="0"/>
              </a:spcBef>
              <a:spcAft>
                <a:spcPts val="0"/>
              </a:spcAft>
              <a:buClr>
                <a:schemeClr val="dk1"/>
              </a:buClr>
              <a:buSzPts val="1400"/>
              <a:buFont typeface="Arial"/>
              <a:buNone/>
            </a:pPr>
            <a:endParaRPr sz="1100" b="0" i="0" u="none" strike="noStrike" cap="none" dirty="0">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275"/>
              <a:buFont typeface="Arial"/>
              <a:buChar char="●"/>
            </a:pPr>
            <a:r>
              <a:rPr lang="en-CA" sz="1100" b="1" i="0" u="none" strike="noStrike" cap="none" dirty="0">
                <a:solidFill>
                  <a:schemeClr val="dk1"/>
                </a:solidFill>
                <a:latin typeface="Arial"/>
                <a:ea typeface="Arial"/>
                <a:cs typeface="Arial"/>
                <a:sym typeface="Arial"/>
              </a:rPr>
              <a:t>In a cloud world,  each team gets it’s own “restaurant”, which can be de/provisioned instantly as needed.</a:t>
            </a:r>
            <a:endParaRPr dirty="0"/>
          </a:p>
          <a:p>
            <a:pPr marL="0" marR="0" lvl="0" indent="0" algn="l" rtl="0">
              <a:spcBef>
                <a:spcPts val="0"/>
              </a:spcBef>
              <a:spcAft>
                <a:spcPts val="0"/>
              </a:spcAft>
              <a:buClr>
                <a:schemeClr val="dk1"/>
              </a:buClr>
              <a:buSzPts val="14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3fa8e025b1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3fa8e025b1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3fa8e025b1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3fa8e025b1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fa8e025b1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fa8e025b1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fa8e025b1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3fa8e025b1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fa8e025b1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3fa8e025b1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257" name="Shape 2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Shape 5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Shape 16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Arial"/>
              <a:buNone/>
            </a:pPr>
            <a:r>
              <a:rPr lang="en-CA" sz="1100" b="1" i="0" u="none" strike="noStrike" cap="none">
                <a:solidFill>
                  <a:schemeClr val="dk1"/>
                </a:solidFill>
                <a:latin typeface="Arial"/>
                <a:ea typeface="Arial"/>
                <a:cs typeface="Arial"/>
                <a:sym typeface="Arial"/>
              </a:rPr>
              <a:t>Let’s say we have 4 different types </a:t>
            </a:r>
            <a:r>
              <a:rPr lang="en-CA" sz="1100" b="0" i="0" u="none" strike="noStrike" cap="none">
                <a:solidFill>
                  <a:schemeClr val="dk1"/>
                </a:solidFill>
                <a:latin typeface="Arial"/>
                <a:ea typeface="Arial"/>
                <a:cs typeface="Arial"/>
                <a:sym typeface="Arial"/>
              </a:rPr>
              <a:t>of applications we need to build and run them on traditional approach &amp; platform.  We would be running them on one server so </a:t>
            </a:r>
            <a:r>
              <a:rPr lang="en-CA" sz="1100" b="1" i="0" u="none" strike="noStrike" cap="none">
                <a:solidFill>
                  <a:schemeClr val="dk1"/>
                </a:solidFill>
                <a:latin typeface="Arial"/>
                <a:ea typeface="Arial"/>
                <a:cs typeface="Arial"/>
                <a:sym typeface="Arial"/>
              </a:rPr>
              <a:t>forced to make a technology choice</a:t>
            </a:r>
            <a:r>
              <a:rPr lang="en-CA" sz="1100" b="0" i="0" u="none" strike="noStrike" cap="none">
                <a:solidFill>
                  <a:schemeClr val="dk1"/>
                </a:solidFill>
                <a:latin typeface="Arial"/>
                <a:ea typeface="Arial"/>
                <a:cs typeface="Arial"/>
                <a:sym typeface="Arial"/>
              </a:rPr>
              <a:t>. No one technology is the best for everything, right? One language right, but .</a:t>
            </a:r>
            <a:r>
              <a:rPr lang="en-CA" sz="1100" b="1" i="0" u="none" strike="noStrike" cap="none">
                <a:solidFill>
                  <a:schemeClr val="dk1"/>
                </a:solidFill>
                <a:latin typeface="Arial"/>
                <a:ea typeface="Arial"/>
                <a:cs typeface="Arial"/>
                <a:sym typeface="Arial"/>
              </a:rPr>
              <a:t>NET</a:t>
            </a:r>
            <a:r>
              <a:rPr lang="en-CA" sz="1100" b="0" i="0" u="none" strike="noStrike" cap="none">
                <a:solidFill>
                  <a:schemeClr val="dk1"/>
                </a:solidFill>
                <a:latin typeface="Arial"/>
                <a:ea typeface="Arial"/>
                <a:cs typeface="Arial"/>
                <a:sym typeface="Arial"/>
              </a:rPr>
              <a:t> might be better for </a:t>
            </a:r>
            <a:r>
              <a:rPr lang="en-CA" sz="1100" b="1" i="0" u="none" strike="noStrike" cap="none">
                <a:solidFill>
                  <a:schemeClr val="dk1"/>
                </a:solidFill>
                <a:latin typeface="Arial"/>
                <a:ea typeface="Arial"/>
                <a:cs typeface="Arial"/>
                <a:sym typeface="Arial"/>
              </a:rPr>
              <a:t>GUIs</a:t>
            </a:r>
            <a:r>
              <a:rPr lang="en-CA" sz="1100" b="0" i="0" u="none" strike="noStrike" cap="none">
                <a:solidFill>
                  <a:schemeClr val="dk1"/>
                </a:solidFill>
                <a:latin typeface="Arial"/>
                <a:ea typeface="Arial"/>
                <a:cs typeface="Arial"/>
                <a:sym typeface="Arial"/>
              </a:rPr>
              <a:t> based apps and </a:t>
            </a:r>
            <a:r>
              <a:rPr lang="en-CA" sz="1100" b="1" i="0" u="none" strike="noStrike" cap="none">
                <a:solidFill>
                  <a:schemeClr val="dk1"/>
                </a:solidFill>
                <a:latin typeface="Arial"/>
                <a:ea typeface="Arial"/>
                <a:cs typeface="Arial"/>
                <a:sym typeface="Arial"/>
              </a:rPr>
              <a:t>JAVA</a:t>
            </a:r>
            <a:r>
              <a:rPr lang="en-CA" sz="1100" b="0" i="0" u="none" strike="noStrike" cap="none">
                <a:solidFill>
                  <a:schemeClr val="dk1"/>
                </a:solidFill>
                <a:latin typeface="Arial"/>
                <a:ea typeface="Arial"/>
                <a:cs typeface="Arial"/>
                <a:sym typeface="Arial"/>
              </a:rPr>
              <a:t> might be better for building back end </a:t>
            </a:r>
            <a:r>
              <a:rPr lang="en-CA" sz="1100" b="1" i="0" u="none" strike="noStrike" cap="none">
                <a:solidFill>
                  <a:schemeClr val="dk1"/>
                </a:solidFill>
                <a:latin typeface="Arial"/>
                <a:ea typeface="Arial"/>
                <a:cs typeface="Arial"/>
                <a:sym typeface="Arial"/>
              </a:rPr>
              <a:t>heavy transactional and high performing systems</a:t>
            </a:r>
            <a:r>
              <a:rPr lang="en-CA" sz="1100" b="0" i="0" u="none" strike="noStrike" cap="none">
                <a:solidFill>
                  <a:schemeClr val="dk1"/>
                </a:solidFill>
                <a:latin typeface="Arial"/>
                <a:ea typeface="Arial"/>
                <a:cs typeface="Arial"/>
                <a:sym typeface="Arial"/>
              </a:rPr>
              <a:t> </a:t>
            </a:r>
            <a:endParaRPr/>
          </a:p>
          <a:p>
            <a:pPr marL="457200" marR="0" lvl="0" indent="-317500" algn="l" rtl="0">
              <a:spcBef>
                <a:spcPts val="0"/>
              </a:spcBef>
              <a:spcAft>
                <a:spcPts val="0"/>
              </a:spcAft>
              <a:buClr>
                <a:schemeClr val="dk1"/>
              </a:buClr>
              <a:buSzPts val="1400"/>
              <a:buFont typeface="Arial"/>
              <a:buNone/>
            </a:pPr>
            <a:r>
              <a:rPr lang="en-CA" sz="1100" b="0" i="0" u="none" strike="noStrike" cap="none">
                <a:solidFill>
                  <a:schemeClr val="dk1"/>
                </a:solidFill>
                <a:latin typeface="Arial"/>
                <a:ea typeface="Arial"/>
                <a:cs typeface="Arial"/>
                <a:sym typeface="Arial"/>
              </a:rPr>
              <a:t>Suddenly there is a need to increase capacity. How we would do this using traditional approach? How we would scale this system?</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But what if </a:t>
            </a:r>
            <a:r>
              <a:rPr lang="en-CA" sz="1100" b="1" i="0" u="none" strike="noStrike" cap="none">
                <a:solidFill>
                  <a:schemeClr val="dk1"/>
                </a:solidFill>
                <a:latin typeface="Arial"/>
                <a:ea typeface="Arial"/>
                <a:cs typeface="Arial"/>
                <a:sym typeface="Arial"/>
              </a:rPr>
              <a:t>different parts of a monolithic </a:t>
            </a:r>
            <a:r>
              <a:rPr lang="en-CA" sz="1100" b="0" i="0" u="none" strike="noStrike" cap="none">
                <a:solidFill>
                  <a:schemeClr val="dk1"/>
                </a:solidFill>
                <a:latin typeface="Arial"/>
                <a:ea typeface="Arial"/>
                <a:cs typeface="Arial"/>
                <a:sym typeface="Arial"/>
              </a:rPr>
              <a:t>application have </a:t>
            </a:r>
            <a:r>
              <a:rPr lang="en-CA" sz="1100" b="1" i="0" u="none" strike="noStrike" cap="none">
                <a:solidFill>
                  <a:schemeClr val="dk1"/>
                </a:solidFill>
                <a:latin typeface="Arial"/>
                <a:ea typeface="Arial"/>
                <a:cs typeface="Arial"/>
                <a:sym typeface="Arial"/>
              </a:rPr>
              <a:t>different scale characteristics? &lt;CLICK X4 to build text&gt; ROS</a:t>
            </a:r>
            <a:endParaRPr/>
          </a:p>
          <a:p>
            <a:pPr marL="173079" marR="0" lvl="0" indent="-173079" algn="l" rtl="0">
              <a:spcBef>
                <a:spcPts val="0"/>
              </a:spcBef>
              <a:spcAft>
                <a:spcPts val="0"/>
              </a:spcAft>
              <a:buClr>
                <a:schemeClr val="dk1"/>
              </a:buClr>
              <a:buSzPts val="1400"/>
              <a:buFont typeface="Arial"/>
              <a:buChar char="•"/>
            </a:pPr>
            <a:r>
              <a:rPr lang="en-CA" sz="1100" b="1" i="0" u="none" strike="noStrike" cap="none">
                <a:solidFill>
                  <a:schemeClr val="dk1"/>
                </a:solidFill>
                <a:latin typeface="Arial"/>
                <a:ea typeface="Arial"/>
                <a:cs typeface="Arial"/>
                <a:sym typeface="Arial"/>
              </a:rPr>
              <a:t>Some apps</a:t>
            </a:r>
            <a:r>
              <a:rPr lang="en-CA" sz="1100" b="0" i="0" u="none" strike="noStrike" cap="none">
                <a:solidFill>
                  <a:schemeClr val="dk1"/>
                </a:solidFill>
                <a:latin typeface="Arial"/>
                <a:ea typeface="Arial"/>
                <a:cs typeface="Arial"/>
                <a:sym typeface="Arial"/>
              </a:rPr>
              <a:t> need </a:t>
            </a:r>
            <a:r>
              <a:rPr lang="en-CA" sz="1100" b="1" i="0" u="none" strike="noStrike" cap="none">
                <a:solidFill>
                  <a:schemeClr val="dk1"/>
                </a:solidFill>
                <a:latin typeface="Arial"/>
                <a:ea typeface="Arial"/>
                <a:cs typeface="Arial"/>
                <a:sym typeface="Arial"/>
              </a:rPr>
              <a:t>more CPU </a:t>
            </a:r>
            <a:r>
              <a:rPr lang="en-CA" sz="1100" b="0" i="0" u="none" strike="noStrike" cap="none">
                <a:solidFill>
                  <a:schemeClr val="dk1"/>
                </a:solidFill>
                <a:latin typeface="Arial"/>
                <a:ea typeface="Arial"/>
                <a:cs typeface="Arial"/>
                <a:sym typeface="Arial"/>
              </a:rPr>
              <a:t>power and some need </a:t>
            </a:r>
            <a:r>
              <a:rPr lang="en-CA" sz="1100" b="1" i="0" u="none" strike="noStrike" cap="none">
                <a:solidFill>
                  <a:schemeClr val="dk1"/>
                </a:solidFill>
                <a:latin typeface="Arial"/>
                <a:ea typeface="Arial"/>
                <a:cs typeface="Arial"/>
                <a:sym typeface="Arial"/>
              </a:rPr>
              <a:t>more Memory</a:t>
            </a:r>
            <a:endParaRPr/>
          </a:p>
          <a:p>
            <a:pPr marL="173079" marR="0" lvl="0" indent="-173079" algn="l" rtl="0">
              <a:spcBef>
                <a:spcPts val="0"/>
              </a:spcBef>
              <a:spcAft>
                <a:spcPts val="0"/>
              </a:spcAft>
              <a:buClr>
                <a:schemeClr val="dk1"/>
              </a:buClr>
              <a:buSzPts val="1400"/>
              <a:buFont typeface="Arial"/>
              <a:buChar char="•"/>
            </a:pPr>
            <a:r>
              <a:rPr lang="en-CA" sz="1100" b="1" i="0" u="none" strike="noStrike" cap="none">
                <a:solidFill>
                  <a:schemeClr val="dk1"/>
                </a:solidFill>
                <a:latin typeface="Arial"/>
                <a:ea typeface="Arial"/>
                <a:cs typeface="Arial"/>
                <a:sym typeface="Arial"/>
              </a:rPr>
              <a:t>&lt;CICK 2X to build scale&gt;</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But </a:t>
            </a:r>
            <a:r>
              <a:rPr lang="en-CA" sz="1100" b="1" i="0" u="none" strike="noStrike" cap="none">
                <a:solidFill>
                  <a:schemeClr val="dk1"/>
                </a:solidFill>
                <a:latin typeface="Arial"/>
                <a:ea typeface="Arial"/>
                <a:cs typeface="Arial"/>
                <a:sym typeface="Arial"/>
              </a:rPr>
              <a:t>with monoliths, it is all or none</a:t>
            </a:r>
            <a:r>
              <a:rPr lang="en-CA" sz="1100" b="0" i="0" u="none" strike="noStrike" cap="none">
                <a:solidFill>
                  <a:schemeClr val="dk1"/>
                </a:solidFill>
                <a:latin typeface="Arial"/>
                <a:ea typeface="Arial"/>
                <a:cs typeface="Arial"/>
                <a:sym typeface="Arial"/>
              </a:rPr>
              <a:t>, more often then not apps are </a:t>
            </a:r>
            <a:r>
              <a:rPr lang="en-CA" sz="1100" b="1" i="0" u="none" strike="noStrike" cap="none">
                <a:solidFill>
                  <a:schemeClr val="dk1"/>
                </a:solidFill>
                <a:latin typeface="Arial"/>
                <a:ea typeface="Arial"/>
                <a:cs typeface="Arial"/>
                <a:sym typeface="Arial"/>
              </a:rPr>
              <a:t>competing for resources </a:t>
            </a:r>
            <a:endParaRPr/>
          </a:p>
          <a:p>
            <a:pPr marL="173079" marR="0" lvl="0" indent="-173079" algn="l" rtl="0">
              <a:spcBef>
                <a:spcPts val="0"/>
              </a:spcBef>
              <a:spcAft>
                <a:spcPts val="0"/>
              </a:spcAft>
              <a:buClr>
                <a:schemeClr val="dk1"/>
              </a:buClr>
              <a:buSzPts val="1400"/>
              <a:buFont typeface="Arial"/>
              <a:buChar char="•"/>
            </a:pPr>
            <a:r>
              <a:rPr lang="en-CA" sz="1100" b="1" i="0" u="none" strike="noStrike" cap="none">
                <a:solidFill>
                  <a:schemeClr val="dk1"/>
                </a:solidFill>
                <a:latin typeface="Arial"/>
                <a:ea typeface="Arial"/>
                <a:cs typeface="Arial"/>
                <a:sym typeface="Arial"/>
              </a:rPr>
              <a:t>Scaling out monolithic </a:t>
            </a:r>
            <a:r>
              <a:rPr lang="en-CA" sz="1100" b="0" i="0" u="none" strike="noStrike" cap="none">
                <a:solidFill>
                  <a:schemeClr val="dk1"/>
                </a:solidFill>
                <a:latin typeface="Arial"/>
                <a:ea typeface="Arial"/>
                <a:cs typeface="Arial"/>
                <a:sym typeface="Arial"/>
              </a:rPr>
              <a:t>applications is difficult and can be </a:t>
            </a:r>
            <a:r>
              <a:rPr lang="en-CA" sz="1100" b="1" i="0" u="sng" strike="noStrike" cap="none">
                <a:solidFill>
                  <a:schemeClr val="dk1"/>
                </a:solidFill>
                <a:latin typeface="Arial"/>
                <a:ea typeface="Arial"/>
                <a:cs typeface="Arial"/>
                <a:sym typeface="Arial"/>
              </a:rPr>
              <a:t>wasteful</a:t>
            </a:r>
            <a:r>
              <a:rPr lang="en-CA" sz="1100" b="0" i="0" u="none" strike="noStrike" cap="none">
                <a:solidFill>
                  <a:schemeClr val="dk1"/>
                </a:solidFill>
                <a:latin typeface="Arial"/>
                <a:ea typeface="Arial"/>
                <a:cs typeface="Arial"/>
                <a:sym typeface="Arial"/>
              </a:rPr>
              <a:t> in terms of resource usage </a:t>
            </a:r>
            <a:endParaRPr/>
          </a:p>
          <a:p>
            <a:pPr marL="173079" marR="0" lvl="0" indent="-84178"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Shape 37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With microservices each microservice is </a:t>
            </a:r>
            <a:r>
              <a:rPr lang="en-CA" sz="1100" b="1" i="0" u="none" strike="noStrike" cap="none">
                <a:solidFill>
                  <a:schemeClr val="dk1"/>
                </a:solidFill>
                <a:latin typeface="Arial"/>
                <a:ea typeface="Arial"/>
                <a:cs typeface="Arial"/>
                <a:sym typeface="Arial"/>
              </a:rPr>
              <a:t>scaled out independently</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With </a:t>
            </a:r>
            <a:r>
              <a:rPr lang="en-CA" sz="1100" b="1" i="0" u="none" strike="noStrike" cap="none">
                <a:solidFill>
                  <a:schemeClr val="dk1"/>
                </a:solidFill>
                <a:latin typeface="Arial"/>
                <a:ea typeface="Arial"/>
                <a:cs typeface="Arial"/>
                <a:sym typeface="Arial"/>
              </a:rPr>
              <a:t>auto scaling capabilities </a:t>
            </a:r>
            <a:r>
              <a:rPr lang="en-CA" sz="1100" b="0" i="0" u="none" strike="noStrike" cap="none">
                <a:solidFill>
                  <a:schemeClr val="dk1"/>
                </a:solidFill>
                <a:latin typeface="Arial"/>
                <a:ea typeface="Arial"/>
                <a:cs typeface="Arial"/>
                <a:sym typeface="Arial"/>
              </a:rPr>
              <a:t>in the underlying PaaS that runs the micro services we can achieve very </a:t>
            </a:r>
            <a:r>
              <a:rPr lang="en-CA" sz="1100" b="1" i="0" u="none" strike="noStrike" cap="none">
                <a:solidFill>
                  <a:schemeClr val="dk1"/>
                </a:solidFill>
                <a:latin typeface="Arial"/>
                <a:ea typeface="Arial"/>
                <a:cs typeface="Arial"/>
                <a:sym typeface="Arial"/>
              </a:rPr>
              <a:t>fine grained control over resource usage (CPU usage above/bellow level)</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Maybe some features are </a:t>
            </a:r>
            <a:r>
              <a:rPr lang="en-CA" sz="1100" b="1" i="0" u="none" strike="noStrike" cap="none">
                <a:solidFill>
                  <a:schemeClr val="dk1"/>
                </a:solidFill>
                <a:latin typeface="Arial"/>
                <a:ea typeface="Arial"/>
                <a:cs typeface="Arial"/>
                <a:sym typeface="Arial"/>
              </a:rPr>
              <a:t>CPU bound </a:t>
            </a:r>
            <a:r>
              <a:rPr lang="en-CA" sz="1100" b="0" i="0" u="none" strike="noStrike" cap="none">
                <a:solidFill>
                  <a:schemeClr val="dk1"/>
                </a:solidFill>
                <a:latin typeface="Arial"/>
                <a:ea typeface="Arial"/>
                <a:cs typeface="Arial"/>
                <a:sym typeface="Arial"/>
              </a:rPr>
              <a:t>and need </a:t>
            </a:r>
            <a:r>
              <a:rPr lang="en-CA" sz="1100" b="1" i="0" u="none" strike="noStrike" cap="none">
                <a:solidFill>
                  <a:schemeClr val="dk1"/>
                </a:solidFill>
                <a:latin typeface="Arial"/>
                <a:ea typeface="Arial"/>
                <a:cs typeface="Arial"/>
                <a:sym typeface="Arial"/>
              </a:rPr>
              <a:t>low amounts of RAM </a:t>
            </a:r>
            <a:r>
              <a:rPr lang="en-CA" sz="1100" b="0" i="0" u="none" strike="noStrike" cap="none">
                <a:solidFill>
                  <a:schemeClr val="dk1"/>
                </a:solidFill>
                <a:latin typeface="Arial"/>
                <a:ea typeface="Arial"/>
                <a:cs typeface="Arial"/>
                <a:sym typeface="Arial"/>
              </a:rPr>
              <a:t>we can run more instances of these with </a:t>
            </a:r>
            <a:r>
              <a:rPr lang="en-CA" sz="1100" b="1" i="0" u="none" strike="noStrike" cap="none">
                <a:solidFill>
                  <a:schemeClr val="dk1"/>
                </a:solidFill>
                <a:latin typeface="Arial"/>
                <a:ea typeface="Arial"/>
                <a:cs typeface="Arial"/>
                <a:sym typeface="Arial"/>
              </a:rPr>
              <a:t>lower amount of memory </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Maybe </a:t>
            </a:r>
            <a:r>
              <a:rPr lang="en-CA" sz="1100" b="1" i="0" u="none" strike="noStrike" cap="none">
                <a:solidFill>
                  <a:schemeClr val="dk1"/>
                </a:solidFill>
                <a:latin typeface="Arial"/>
                <a:ea typeface="Arial"/>
                <a:cs typeface="Arial"/>
                <a:sym typeface="Arial"/>
              </a:rPr>
              <a:t>some features are RAM </a:t>
            </a:r>
            <a:r>
              <a:rPr lang="en-CA" sz="1100" b="0" i="0" u="none" strike="noStrike" cap="none">
                <a:solidFill>
                  <a:schemeClr val="dk1"/>
                </a:solidFill>
                <a:latin typeface="Arial"/>
                <a:ea typeface="Arial"/>
                <a:cs typeface="Arial"/>
                <a:sym typeface="Arial"/>
              </a:rPr>
              <a:t>bound and </a:t>
            </a:r>
            <a:r>
              <a:rPr lang="en-CA" sz="1100" b="1" i="0" u="none" strike="noStrike" cap="none">
                <a:solidFill>
                  <a:schemeClr val="dk1"/>
                </a:solidFill>
                <a:latin typeface="Arial"/>
                <a:ea typeface="Arial"/>
                <a:cs typeface="Arial"/>
                <a:sym typeface="Arial"/>
              </a:rPr>
              <a:t>not as much CPU </a:t>
            </a:r>
            <a:r>
              <a:rPr lang="en-CA" sz="1100" b="0" i="0" u="none" strike="noStrike" cap="none">
                <a:solidFill>
                  <a:schemeClr val="dk1"/>
                </a:solidFill>
                <a:latin typeface="Arial"/>
                <a:ea typeface="Arial"/>
                <a:cs typeface="Arial"/>
                <a:sym typeface="Arial"/>
              </a:rPr>
              <a:t>so we can run </a:t>
            </a:r>
            <a:r>
              <a:rPr lang="en-CA" sz="1100" b="1" i="0" u="none" strike="noStrike" cap="none">
                <a:solidFill>
                  <a:schemeClr val="dk1"/>
                </a:solidFill>
                <a:latin typeface="Arial"/>
                <a:ea typeface="Arial"/>
                <a:cs typeface="Arial"/>
                <a:sym typeface="Arial"/>
              </a:rPr>
              <a:t>less CPU </a:t>
            </a:r>
            <a:r>
              <a:rPr lang="en-CA" sz="1100" b="0" i="0" u="none" strike="noStrike" cap="none">
                <a:solidFill>
                  <a:schemeClr val="dk1"/>
                </a:solidFill>
                <a:latin typeface="Arial"/>
                <a:ea typeface="Arial"/>
                <a:cs typeface="Arial"/>
                <a:sym typeface="Arial"/>
              </a:rPr>
              <a:t>instances with </a:t>
            </a:r>
            <a:r>
              <a:rPr lang="en-CA" sz="1100" b="1" i="0" u="none" strike="noStrike" cap="none">
                <a:solidFill>
                  <a:schemeClr val="dk1"/>
                </a:solidFill>
                <a:latin typeface="Arial"/>
                <a:ea typeface="Arial"/>
                <a:cs typeface="Arial"/>
                <a:sym typeface="Arial"/>
              </a:rPr>
              <a:t>more RAM </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The ability to give each microservice </a:t>
            </a:r>
            <a:r>
              <a:rPr lang="en-CA" sz="1100" b="1" i="0" u="none" strike="noStrike" cap="none">
                <a:solidFill>
                  <a:schemeClr val="dk1"/>
                </a:solidFill>
                <a:latin typeface="Arial"/>
                <a:ea typeface="Arial"/>
                <a:cs typeface="Arial"/>
                <a:sym typeface="Arial"/>
              </a:rPr>
              <a:t>the</a:t>
            </a:r>
            <a:r>
              <a:rPr lang="en-CA" sz="1100" b="0" i="0" u="none" strike="noStrike" cap="none">
                <a:solidFill>
                  <a:schemeClr val="dk1"/>
                </a:solidFill>
                <a:latin typeface="Arial"/>
                <a:ea typeface="Arial"/>
                <a:cs typeface="Arial"/>
                <a:sym typeface="Arial"/>
              </a:rPr>
              <a:t> </a:t>
            </a:r>
            <a:r>
              <a:rPr lang="en-CA" sz="1100" b="1" i="0" u="none" strike="noStrike" cap="none">
                <a:solidFill>
                  <a:schemeClr val="dk1"/>
                </a:solidFill>
                <a:latin typeface="Arial"/>
                <a:ea typeface="Arial"/>
                <a:cs typeface="Arial"/>
                <a:sym typeface="Arial"/>
              </a:rPr>
              <a:t>right number of instances</a:t>
            </a:r>
            <a:r>
              <a:rPr lang="en-CA" sz="1100" b="0" i="0" u="none" strike="noStrike" cap="none">
                <a:solidFill>
                  <a:schemeClr val="dk1"/>
                </a:solidFill>
                <a:latin typeface="Arial"/>
                <a:ea typeface="Arial"/>
                <a:cs typeface="Arial"/>
                <a:sym typeface="Arial"/>
              </a:rPr>
              <a:t>, the right </a:t>
            </a:r>
            <a:r>
              <a:rPr lang="en-CA" sz="1100" b="1" i="0" u="none" strike="noStrike" cap="none">
                <a:solidFill>
                  <a:schemeClr val="dk1"/>
                </a:solidFill>
                <a:latin typeface="Arial"/>
                <a:ea typeface="Arial"/>
                <a:cs typeface="Arial"/>
                <a:sym typeface="Arial"/>
              </a:rPr>
              <a:t>amount of RAM, Disk </a:t>
            </a:r>
            <a:r>
              <a:rPr lang="en-CA" sz="1100" b="0" i="0" u="none" strike="noStrike" cap="none">
                <a:solidFill>
                  <a:schemeClr val="dk1"/>
                </a:solidFill>
                <a:latin typeface="Arial"/>
                <a:ea typeface="Arial"/>
                <a:cs typeface="Arial"/>
                <a:sym typeface="Arial"/>
              </a:rPr>
              <a:t>and</a:t>
            </a:r>
            <a:r>
              <a:rPr lang="en-CA" sz="1100" b="1" i="0" u="none" strike="noStrike" cap="none">
                <a:solidFill>
                  <a:schemeClr val="dk1"/>
                </a:solidFill>
                <a:latin typeface="Arial"/>
                <a:ea typeface="Arial"/>
                <a:cs typeface="Arial"/>
                <a:sym typeface="Arial"/>
              </a:rPr>
              <a:t> CPU</a:t>
            </a:r>
            <a:r>
              <a:rPr lang="en-CA" sz="1100" b="0" i="0" u="none" strike="noStrike" cap="none">
                <a:solidFill>
                  <a:schemeClr val="dk1"/>
                </a:solidFill>
                <a:latin typeface="Arial"/>
                <a:ea typeface="Arial"/>
                <a:cs typeface="Arial"/>
                <a:sym typeface="Arial"/>
              </a:rPr>
              <a:t> is one of the </a:t>
            </a:r>
            <a:r>
              <a:rPr lang="en-CA" sz="1100" b="1" i="0" u="none" strike="noStrike" cap="none">
                <a:solidFill>
                  <a:schemeClr val="dk1"/>
                </a:solidFill>
                <a:latin typeface="Arial"/>
                <a:ea typeface="Arial"/>
                <a:cs typeface="Arial"/>
                <a:sym typeface="Arial"/>
              </a:rPr>
              <a:t>major benefits of micro services</a:t>
            </a:r>
            <a:r>
              <a:rPr lang="en-CA" sz="1100" b="0" i="0" u="none" strike="noStrike" cap="none">
                <a:solidFill>
                  <a:schemeClr val="dk1"/>
                </a:solidFill>
                <a:latin typeface="Arial"/>
                <a:ea typeface="Arial"/>
                <a:cs typeface="Arial"/>
                <a:sym typeface="Arial"/>
              </a:rPr>
              <a:t>. </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Shape 4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Each micro service can use the </a:t>
            </a:r>
            <a:r>
              <a:rPr lang="en-CA" sz="1100" b="1" i="0" u="none" strike="noStrike" cap="none">
                <a:solidFill>
                  <a:schemeClr val="dk1"/>
                </a:solidFill>
                <a:latin typeface="Arial"/>
                <a:ea typeface="Arial"/>
                <a:cs typeface="Arial"/>
                <a:sym typeface="Arial"/>
              </a:rPr>
              <a:t>best technology for the problem </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Pick </a:t>
            </a:r>
            <a:r>
              <a:rPr lang="en-CA" sz="1100" b="1" i="0" u="none" strike="noStrike" cap="none">
                <a:solidFill>
                  <a:schemeClr val="dk1"/>
                </a:solidFill>
                <a:latin typeface="Arial"/>
                <a:ea typeface="Arial"/>
                <a:cs typeface="Arial"/>
                <a:sym typeface="Arial"/>
              </a:rPr>
              <a:t>the right language</a:t>
            </a:r>
            <a:r>
              <a:rPr lang="en-CA" sz="1100" b="0" i="0" u="none" strike="noStrike" cap="none">
                <a:solidFill>
                  <a:schemeClr val="dk1"/>
                </a:solidFill>
                <a:latin typeface="Arial"/>
                <a:ea typeface="Arial"/>
                <a:cs typeface="Arial"/>
                <a:sym typeface="Arial"/>
              </a:rPr>
              <a:t>, the </a:t>
            </a:r>
            <a:r>
              <a:rPr lang="en-CA" sz="1100" b="1" i="0" u="none" strike="noStrike" cap="none">
                <a:solidFill>
                  <a:schemeClr val="dk1"/>
                </a:solidFill>
                <a:latin typeface="Arial"/>
                <a:ea typeface="Arial"/>
                <a:cs typeface="Arial"/>
                <a:sym typeface="Arial"/>
              </a:rPr>
              <a:t>right type of database </a:t>
            </a:r>
            <a:r>
              <a:rPr lang="en-CA" sz="1100" b="0" i="0" u="none" strike="noStrike" cap="none">
                <a:solidFill>
                  <a:schemeClr val="dk1"/>
                </a:solidFill>
                <a:latin typeface="Arial"/>
                <a:ea typeface="Arial"/>
                <a:cs typeface="Arial"/>
                <a:sym typeface="Arial"/>
              </a:rPr>
              <a:t>for the problem at hand </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The MS are </a:t>
            </a:r>
            <a:r>
              <a:rPr lang="en-CA" sz="1100" b="1" i="0" u="none" strike="noStrike" cap="none">
                <a:solidFill>
                  <a:schemeClr val="dk1"/>
                </a:solidFill>
                <a:latin typeface="Arial"/>
                <a:ea typeface="Arial"/>
                <a:cs typeface="Arial"/>
                <a:sym typeface="Arial"/>
              </a:rPr>
              <a:t>small enough </a:t>
            </a:r>
            <a:r>
              <a:rPr lang="en-CA" sz="1100" b="0" i="0" u="none" strike="noStrike" cap="none">
                <a:solidFill>
                  <a:schemeClr val="dk1"/>
                </a:solidFill>
                <a:latin typeface="Arial"/>
                <a:ea typeface="Arial"/>
                <a:cs typeface="Arial"/>
                <a:sym typeface="Arial"/>
              </a:rPr>
              <a:t>that it should be easy to </a:t>
            </a:r>
            <a:r>
              <a:rPr lang="en-CA" sz="1100" b="1" i="0" u="none" strike="noStrike" cap="none">
                <a:solidFill>
                  <a:schemeClr val="dk1"/>
                </a:solidFill>
                <a:latin typeface="Arial"/>
                <a:ea typeface="Arial"/>
                <a:cs typeface="Arial"/>
                <a:sym typeface="Arial"/>
              </a:rPr>
              <a:t>rewrite</a:t>
            </a:r>
            <a:r>
              <a:rPr lang="en-CA" sz="1100" b="0" i="0" u="none" strike="noStrike" cap="none">
                <a:solidFill>
                  <a:schemeClr val="dk1"/>
                </a:solidFill>
                <a:latin typeface="Arial"/>
                <a:ea typeface="Arial"/>
                <a:cs typeface="Arial"/>
                <a:sym typeface="Arial"/>
              </a:rPr>
              <a:t> the micro service </a:t>
            </a:r>
            <a:r>
              <a:rPr lang="en-CA" sz="1100" b="1" i="0" u="none" strike="noStrike" cap="none">
                <a:solidFill>
                  <a:schemeClr val="dk1"/>
                </a:solidFill>
                <a:latin typeface="Arial"/>
                <a:ea typeface="Arial"/>
                <a:cs typeface="Arial"/>
                <a:sym typeface="Arial"/>
              </a:rPr>
              <a:t>from one technology to another </a:t>
            </a:r>
            <a:r>
              <a:rPr lang="en-CA" sz="1100" b="0" i="0" u="none" strike="noStrike" cap="none">
                <a:solidFill>
                  <a:schemeClr val="dk1"/>
                </a:solidFill>
                <a:latin typeface="Arial"/>
                <a:ea typeface="Arial"/>
                <a:cs typeface="Arial"/>
                <a:sym typeface="Arial"/>
              </a:rPr>
              <a:t>(CF component Ruby-Go)</a:t>
            </a:r>
            <a:endParaRPr/>
          </a:p>
          <a:p>
            <a:pPr marL="173079" marR="0" lvl="0" indent="-173079" algn="l" rtl="0">
              <a:spcBef>
                <a:spcPts val="0"/>
              </a:spcBef>
              <a:spcAft>
                <a:spcPts val="0"/>
              </a:spcAft>
              <a:buClr>
                <a:schemeClr val="dk1"/>
              </a:buClr>
              <a:buSzPts val="1400"/>
              <a:buFont typeface="Arial"/>
              <a:buChar char="•"/>
            </a:pPr>
            <a:r>
              <a:rPr lang="en-CA" sz="1100" b="0" i="0" u="none" strike="noStrike" cap="none">
                <a:solidFill>
                  <a:schemeClr val="dk1"/>
                </a:solidFill>
                <a:latin typeface="Arial"/>
                <a:ea typeface="Arial"/>
                <a:cs typeface="Arial"/>
                <a:sym typeface="Arial"/>
              </a:rPr>
              <a:t>Writing</a:t>
            </a:r>
            <a:r>
              <a:rPr lang="en-CA" sz="1100" b="1" i="0" u="none" strike="noStrike" cap="none">
                <a:solidFill>
                  <a:schemeClr val="dk1"/>
                </a:solidFill>
                <a:latin typeface="Arial"/>
                <a:ea typeface="Arial"/>
                <a:cs typeface="Arial"/>
                <a:sym typeface="Arial"/>
              </a:rPr>
              <a:t> every MS in a different language </a:t>
            </a:r>
            <a:r>
              <a:rPr lang="en-CA" sz="1100" b="0" i="0" u="none" strike="noStrike" cap="none">
                <a:solidFill>
                  <a:schemeClr val="dk1"/>
                </a:solidFill>
                <a:latin typeface="Arial"/>
                <a:ea typeface="Arial"/>
                <a:cs typeface="Arial"/>
                <a:sym typeface="Arial"/>
              </a:rPr>
              <a:t>while</a:t>
            </a:r>
            <a:r>
              <a:rPr lang="en-CA" sz="1100" b="1" i="0" u="none" strike="noStrike" cap="none">
                <a:solidFill>
                  <a:schemeClr val="dk1"/>
                </a:solidFill>
                <a:latin typeface="Arial"/>
                <a:ea typeface="Arial"/>
                <a:cs typeface="Arial"/>
                <a:sym typeface="Arial"/>
              </a:rPr>
              <a:t> possible </a:t>
            </a:r>
            <a:r>
              <a:rPr lang="en-CA" sz="1100" b="0" i="0" u="none" strike="noStrike" cap="none">
                <a:solidFill>
                  <a:schemeClr val="dk1"/>
                </a:solidFill>
                <a:latin typeface="Arial"/>
                <a:ea typeface="Arial"/>
                <a:cs typeface="Arial"/>
                <a:sym typeface="Arial"/>
              </a:rPr>
              <a:t>is a </a:t>
            </a:r>
            <a:r>
              <a:rPr lang="en-CA" sz="1100" b="1" i="0" u="none" strike="noStrike" cap="none">
                <a:solidFill>
                  <a:schemeClr val="dk1"/>
                </a:solidFill>
                <a:latin typeface="Arial"/>
                <a:ea typeface="Arial"/>
                <a:cs typeface="Arial"/>
                <a:sym typeface="Arial"/>
              </a:rPr>
              <a:t>bad idea</a:t>
            </a:r>
            <a:r>
              <a:rPr lang="en-CA" sz="1100" b="0" i="0" u="none" strike="noStrike" cap="none">
                <a:solidFill>
                  <a:schemeClr val="dk1"/>
                </a:solidFill>
                <a:latin typeface="Arial"/>
                <a:ea typeface="Arial"/>
                <a:cs typeface="Arial"/>
                <a:sym typeface="Arial"/>
              </a:rPr>
              <a:t>, the key concept is that we have the </a:t>
            </a:r>
            <a:r>
              <a:rPr lang="en-CA" sz="1100" b="1" i="0" u="none" strike="noStrike" cap="none">
                <a:solidFill>
                  <a:schemeClr val="dk1"/>
                </a:solidFill>
                <a:latin typeface="Arial"/>
                <a:ea typeface="Arial"/>
                <a:cs typeface="Arial"/>
                <a:sym typeface="Arial"/>
              </a:rPr>
              <a:t>freedom to experiment with new technology </a:t>
            </a:r>
            <a:r>
              <a:rPr lang="en-CA" sz="1100" b="0" i="0" u="none" strike="noStrike" cap="none">
                <a:solidFill>
                  <a:schemeClr val="dk1"/>
                </a:solidFill>
                <a:latin typeface="Arial"/>
                <a:ea typeface="Arial"/>
                <a:cs typeface="Arial"/>
                <a:sym typeface="Arial"/>
              </a:rPr>
              <a:t>and </a:t>
            </a:r>
            <a:r>
              <a:rPr lang="en-CA" sz="1100" b="1" i="0" u="none" strike="noStrike" cap="none">
                <a:solidFill>
                  <a:schemeClr val="dk1"/>
                </a:solidFill>
                <a:latin typeface="Arial"/>
                <a:ea typeface="Arial"/>
                <a:cs typeface="Arial"/>
                <a:sym typeface="Arial"/>
              </a:rPr>
              <a:t>don’t get stuck for years with yesterdays technology </a:t>
            </a:r>
            <a:endParaRPr/>
          </a:p>
          <a:p>
            <a:pPr marL="173079" marR="0" lvl="0" indent="-173079" algn="l" rtl="0">
              <a:spcBef>
                <a:spcPts val="0"/>
              </a:spcBef>
              <a:spcAft>
                <a:spcPts val="0"/>
              </a:spcAft>
              <a:buClr>
                <a:schemeClr val="dk1"/>
              </a:buClr>
              <a:buSzPts val="1400"/>
              <a:buFont typeface="Arial"/>
              <a:buChar char="•"/>
            </a:pPr>
            <a:r>
              <a:rPr lang="en-CA" sz="1100" b="1" i="0" u="none" strike="noStrike" cap="none">
                <a:solidFill>
                  <a:schemeClr val="dk1"/>
                </a:solidFill>
                <a:latin typeface="Arial"/>
                <a:ea typeface="Arial"/>
                <a:cs typeface="Arial"/>
                <a:sym typeface="Arial"/>
              </a:rPr>
              <a:t>Overtime</a:t>
            </a:r>
            <a:r>
              <a:rPr lang="en-CA" sz="1100" b="0" i="0" u="none" strike="noStrike" cap="none">
                <a:solidFill>
                  <a:schemeClr val="dk1"/>
                </a:solidFill>
                <a:latin typeface="Arial"/>
                <a:ea typeface="Arial"/>
                <a:cs typeface="Arial"/>
                <a:sym typeface="Arial"/>
              </a:rPr>
              <a:t> through experimentation </a:t>
            </a:r>
            <a:r>
              <a:rPr lang="en-CA" sz="1100" b="1" i="0" u="none" strike="noStrike" cap="none">
                <a:solidFill>
                  <a:schemeClr val="dk1"/>
                </a:solidFill>
                <a:latin typeface="Arial"/>
                <a:ea typeface="Arial"/>
                <a:cs typeface="Arial"/>
                <a:sym typeface="Arial"/>
              </a:rPr>
              <a:t>the best stacks </a:t>
            </a:r>
            <a:r>
              <a:rPr lang="en-CA" sz="1100" b="0" i="0" u="none" strike="noStrike" cap="none">
                <a:solidFill>
                  <a:schemeClr val="dk1"/>
                </a:solidFill>
                <a:latin typeface="Arial"/>
                <a:ea typeface="Arial"/>
                <a:cs typeface="Arial"/>
                <a:sym typeface="Arial"/>
              </a:rPr>
              <a:t>for a particular company will </a:t>
            </a:r>
            <a:r>
              <a:rPr lang="en-CA" sz="1100" b="1" i="0" u="none" strike="noStrike" cap="none">
                <a:solidFill>
                  <a:schemeClr val="dk1"/>
                </a:solidFill>
                <a:latin typeface="Arial"/>
                <a:ea typeface="Arial"/>
                <a:cs typeface="Arial"/>
                <a:sym typeface="Arial"/>
              </a:rPr>
              <a:t>emerge</a:t>
            </a:r>
            <a:r>
              <a:rPr lang="en-CA" sz="1100" b="0" i="0" u="none" strike="noStrike" cap="none">
                <a:solidFill>
                  <a:schemeClr val="dk1"/>
                </a:solidFill>
                <a:latin typeface="Arial"/>
                <a:ea typeface="Arial"/>
                <a:cs typeface="Arial"/>
                <a:sym typeface="Arial"/>
              </a:rPr>
              <a:t> and </a:t>
            </a:r>
            <a:r>
              <a:rPr lang="en-CA" sz="1100" b="1" i="0" u="none" strike="noStrike" cap="none">
                <a:solidFill>
                  <a:schemeClr val="dk1"/>
                </a:solidFill>
                <a:latin typeface="Arial"/>
                <a:ea typeface="Arial"/>
                <a:cs typeface="Arial"/>
                <a:sym typeface="Arial"/>
              </a:rPr>
              <a:t>will be both a technical &amp; cultural fit into the company </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ba1a1bfba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ba1a1bfba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ba1a1bfba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ba1a1bfba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ba1a1bfba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ba1a1bfba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de9f8bc06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de9f8bc06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Shape 10"/>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1" name="Shape 1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CA"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FFFFFF"/>
              </a:buClr>
              <a:buSzPts val="15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 – Title 1 1">
  <p:cSld name="0 – Title 1 1">
    <p:bg>
      <p:bgPr>
        <a:solidFill>
          <a:schemeClr val="lt2"/>
        </a:solidFill>
        <a:effectLst/>
      </p:bgPr>
    </p:bg>
    <p:spTree>
      <p:nvGrpSpPr>
        <p:cNvPr id="1" name="Shape 42"/>
        <p:cNvGrpSpPr/>
        <p:nvPr/>
      </p:nvGrpSpPr>
      <p:grpSpPr>
        <a:xfrm>
          <a:off x="0" y="0"/>
          <a:ext cx="0" cy="0"/>
          <a:chOff x="0" y="0"/>
          <a:chExt cx="0" cy="0"/>
        </a:xfrm>
      </p:grpSpPr>
      <p:pic>
        <p:nvPicPr>
          <p:cNvPr id="43" name="Google Shape;43;p5"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44" name="Google Shape;44;p5"/>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45" name="Google Shape;45;p5"/>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46" name="Google Shape;46;p5"/>
          <p:cNvSpPr txBox="1">
            <a:spLocks noGrp="1"/>
          </p:cNvSpPr>
          <p:nvPr>
            <p:ph type="title"/>
          </p:nvPr>
        </p:nvSpPr>
        <p:spPr>
          <a:xfrm>
            <a:off x="523203" y="1737025"/>
            <a:ext cx="6158400" cy="1191600"/>
          </a:xfrm>
          <a:prstGeom prst="rect">
            <a:avLst/>
          </a:prstGeom>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 name="Google Shape;47;p5"/>
          <p:cNvSpPr txBox="1">
            <a:spLocks noGrp="1"/>
          </p:cNvSpPr>
          <p:nvPr>
            <p:ph type="title" idx="2"/>
          </p:nvPr>
        </p:nvSpPr>
        <p:spPr>
          <a:xfrm>
            <a:off x="523203" y="3306697"/>
            <a:ext cx="4278900" cy="1495200"/>
          </a:xfrm>
          <a:prstGeom prst="rect">
            <a:avLst/>
          </a:prstGeom>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 name="Google Shape;48;p5"/>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49" name="Google Shape;49;p5"/>
          <p:cNvGrpSpPr/>
          <p:nvPr/>
        </p:nvGrpSpPr>
        <p:grpSpPr>
          <a:xfrm>
            <a:off x="634507" y="819388"/>
            <a:ext cx="1337013" cy="313170"/>
            <a:chOff x="1841475" y="2392725"/>
            <a:chExt cx="3928925" cy="920275"/>
          </a:xfrm>
        </p:grpSpPr>
        <p:sp>
          <p:nvSpPr>
            <p:cNvPr id="50" name="Google Shape;50;p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1" name="Google Shape;51;p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2" name="Google Shape;52;p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3" name="Google Shape;53;p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4" name="Google Shape;54;p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5" name="Google Shape;55;p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6" name="Google Shape;56;p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7" name="Google Shape;57;p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extLst>
      <p:ext uri="{BB962C8B-B14F-4D97-AF65-F5344CB8AC3E}">
        <p14:creationId xmlns:p14="http://schemas.microsoft.com/office/powerpoint/2010/main" val="3928915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 – Intro 1 1">
  <p:cSld name="2 – Intro 1 1">
    <p:spTree>
      <p:nvGrpSpPr>
        <p:cNvPr id="1" name="Shape 58"/>
        <p:cNvGrpSpPr/>
        <p:nvPr/>
      </p:nvGrpSpPr>
      <p:grpSpPr>
        <a:xfrm>
          <a:off x="0" y="0"/>
          <a:ext cx="0" cy="0"/>
          <a:chOff x="0" y="0"/>
          <a:chExt cx="0" cy="0"/>
        </a:xfrm>
      </p:grpSpPr>
      <p:sp>
        <p:nvSpPr>
          <p:cNvPr id="59" name="Google Shape;59;p6"/>
          <p:cNvSpPr/>
          <p:nvPr/>
        </p:nvSpPr>
        <p:spPr>
          <a:xfrm>
            <a:off x="0" y="0"/>
            <a:ext cx="3066000" cy="5143500"/>
          </a:xfrm>
          <a:prstGeom prst="rect">
            <a:avLst/>
          </a:prstGeom>
          <a:solidFill>
            <a:srgbClr val="1AB9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 name="Google Shape;60;p6"/>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8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2800"/>
              <a:buFont typeface="Arial"/>
              <a:buNone/>
              <a:defRPr sz="2500"/>
            </a:lvl2pPr>
            <a:lvl3pPr lvl="2" indent="0" rtl="0">
              <a:spcBef>
                <a:spcPts val="0"/>
              </a:spcBef>
              <a:spcAft>
                <a:spcPts val="0"/>
              </a:spcAft>
              <a:buSzPts val="2800"/>
              <a:buFont typeface="Arial"/>
              <a:buNone/>
              <a:defRPr sz="2500"/>
            </a:lvl3pPr>
            <a:lvl4pPr lvl="3" indent="0" rtl="0">
              <a:spcBef>
                <a:spcPts val="0"/>
              </a:spcBef>
              <a:spcAft>
                <a:spcPts val="0"/>
              </a:spcAft>
              <a:buSzPts val="2800"/>
              <a:buFont typeface="Arial"/>
              <a:buNone/>
              <a:defRPr sz="2500"/>
            </a:lvl4pPr>
            <a:lvl5pPr lvl="4" indent="0" rtl="0">
              <a:spcBef>
                <a:spcPts val="0"/>
              </a:spcBef>
              <a:spcAft>
                <a:spcPts val="0"/>
              </a:spcAft>
              <a:buSzPts val="2800"/>
              <a:buFont typeface="Arial"/>
              <a:buNone/>
              <a:defRPr sz="2500"/>
            </a:lvl5pPr>
            <a:lvl6pPr lvl="5" indent="0" rtl="0">
              <a:spcBef>
                <a:spcPts val="0"/>
              </a:spcBef>
              <a:spcAft>
                <a:spcPts val="0"/>
              </a:spcAft>
              <a:buSzPts val="2800"/>
              <a:buFont typeface="Arial"/>
              <a:buNone/>
              <a:defRPr sz="2500"/>
            </a:lvl6pPr>
            <a:lvl7pPr lvl="6" indent="0" rtl="0">
              <a:spcBef>
                <a:spcPts val="0"/>
              </a:spcBef>
              <a:spcAft>
                <a:spcPts val="0"/>
              </a:spcAft>
              <a:buSzPts val="2800"/>
              <a:buFont typeface="Arial"/>
              <a:buNone/>
              <a:defRPr sz="2500"/>
            </a:lvl7pPr>
            <a:lvl8pPr lvl="7" indent="0" rtl="0">
              <a:spcBef>
                <a:spcPts val="0"/>
              </a:spcBef>
              <a:spcAft>
                <a:spcPts val="0"/>
              </a:spcAft>
              <a:buSzPts val="2800"/>
              <a:buFont typeface="Arial"/>
              <a:buNone/>
              <a:defRPr sz="2500"/>
            </a:lvl8pPr>
            <a:lvl9pPr lvl="8" indent="0" rtl="0">
              <a:spcBef>
                <a:spcPts val="0"/>
              </a:spcBef>
              <a:spcAft>
                <a:spcPts val="0"/>
              </a:spcAft>
              <a:buSzPts val="2800"/>
              <a:buFont typeface="Arial"/>
              <a:buNone/>
              <a:defRPr sz="2500"/>
            </a:lvl9pPr>
          </a:lstStyle>
          <a:p>
            <a:endParaRPr/>
          </a:p>
        </p:txBody>
      </p:sp>
      <p:cxnSp>
        <p:nvCxnSpPr>
          <p:cNvPr id="61" name="Google Shape;61;p6"/>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62" name="Google Shape;62;p6"/>
          <p:cNvGrpSpPr/>
          <p:nvPr/>
        </p:nvGrpSpPr>
        <p:grpSpPr>
          <a:xfrm>
            <a:off x="287525" y="4854556"/>
            <a:ext cx="634914" cy="148716"/>
            <a:chOff x="1841475" y="2392725"/>
            <a:chExt cx="3928925" cy="920275"/>
          </a:xfrm>
        </p:grpSpPr>
        <p:sp>
          <p:nvSpPr>
            <p:cNvPr id="63" name="Google Shape;63;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64;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66;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Google Shape;67;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71" name="Google Shape;71;p6"/>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72" name="Google Shape;72;p6"/>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3" name="Google Shape;73;p6"/>
          <p:cNvSpPr txBox="1">
            <a:spLocks noGrp="1"/>
          </p:cNvSpPr>
          <p:nvPr>
            <p:ph type="body" idx="2"/>
          </p:nvPr>
        </p:nvSpPr>
        <p:spPr>
          <a:xfrm>
            <a:off x="3810675" y="549625"/>
            <a:ext cx="5047200" cy="4120200"/>
          </a:xfrm>
          <a:prstGeom prst="rect">
            <a:avLst/>
          </a:prstGeom>
          <a:noFill/>
        </p:spPr>
        <p:txBody>
          <a:bodyPr spcFirstLastPara="1" wrap="square" lIns="91425" tIns="91425" rIns="91425" bIns="91425" anchor="ctr"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002879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 Intro 1 1 3">
  <p:cSld name="2 – Intro 1 1 3">
    <p:spTree>
      <p:nvGrpSpPr>
        <p:cNvPr id="1" name="Shape 74"/>
        <p:cNvGrpSpPr/>
        <p:nvPr/>
      </p:nvGrpSpPr>
      <p:grpSpPr>
        <a:xfrm>
          <a:off x="0" y="0"/>
          <a:ext cx="0" cy="0"/>
          <a:chOff x="0" y="0"/>
          <a:chExt cx="0" cy="0"/>
        </a:xfrm>
      </p:grpSpPr>
      <p:sp>
        <p:nvSpPr>
          <p:cNvPr id="75" name="Google Shape;75;p7"/>
          <p:cNvSpPr/>
          <p:nvPr/>
        </p:nvSpPr>
        <p:spPr>
          <a:xfrm>
            <a:off x="0" y="0"/>
            <a:ext cx="9144000" cy="872700"/>
          </a:xfrm>
          <a:prstGeom prst="rect">
            <a:avLst/>
          </a:prstGeom>
          <a:solidFill>
            <a:srgbClr val="1AB9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6" name="Google Shape;76;p7"/>
          <p:cNvSpPr txBox="1">
            <a:spLocks noGrp="1"/>
          </p:cNvSpPr>
          <p:nvPr>
            <p:ph type="title"/>
          </p:nvPr>
        </p:nvSpPr>
        <p:spPr>
          <a:xfrm>
            <a:off x="120628" y="99192"/>
            <a:ext cx="4829400" cy="6153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28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2800"/>
              <a:buFont typeface="Arial"/>
              <a:buNone/>
              <a:defRPr sz="2500"/>
            </a:lvl2pPr>
            <a:lvl3pPr lvl="2" indent="0" rtl="0">
              <a:spcBef>
                <a:spcPts val="0"/>
              </a:spcBef>
              <a:spcAft>
                <a:spcPts val="0"/>
              </a:spcAft>
              <a:buSzPts val="2800"/>
              <a:buFont typeface="Arial"/>
              <a:buNone/>
              <a:defRPr sz="2500"/>
            </a:lvl3pPr>
            <a:lvl4pPr lvl="3" indent="0" rtl="0">
              <a:spcBef>
                <a:spcPts val="0"/>
              </a:spcBef>
              <a:spcAft>
                <a:spcPts val="0"/>
              </a:spcAft>
              <a:buSzPts val="2800"/>
              <a:buFont typeface="Arial"/>
              <a:buNone/>
              <a:defRPr sz="2500"/>
            </a:lvl4pPr>
            <a:lvl5pPr lvl="4" indent="0" rtl="0">
              <a:spcBef>
                <a:spcPts val="0"/>
              </a:spcBef>
              <a:spcAft>
                <a:spcPts val="0"/>
              </a:spcAft>
              <a:buSzPts val="2800"/>
              <a:buFont typeface="Arial"/>
              <a:buNone/>
              <a:defRPr sz="2500"/>
            </a:lvl5pPr>
            <a:lvl6pPr lvl="5" indent="0" rtl="0">
              <a:spcBef>
                <a:spcPts val="0"/>
              </a:spcBef>
              <a:spcAft>
                <a:spcPts val="0"/>
              </a:spcAft>
              <a:buSzPts val="2800"/>
              <a:buFont typeface="Arial"/>
              <a:buNone/>
              <a:defRPr sz="2500"/>
            </a:lvl6pPr>
            <a:lvl7pPr lvl="6" indent="0" rtl="0">
              <a:spcBef>
                <a:spcPts val="0"/>
              </a:spcBef>
              <a:spcAft>
                <a:spcPts val="0"/>
              </a:spcAft>
              <a:buSzPts val="2800"/>
              <a:buFont typeface="Arial"/>
              <a:buNone/>
              <a:defRPr sz="2500"/>
            </a:lvl7pPr>
            <a:lvl8pPr lvl="7" indent="0" rtl="0">
              <a:spcBef>
                <a:spcPts val="0"/>
              </a:spcBef>
              <a:spcAft>
                <a:spcPts val="0"/>
              </a:spcAft>
              <a:buSzPts val="2800"/>
              <a:buFont typeface="Arial"/>
              <a:buNone/>
              <a:defRPr sz="2500"/>
            </a:lvl8pPr>
            <a:lvl9pPr lvl="8" indent="0" rtl="0">
              <a:spcBef>
                <a:spcPts val="0"/>
              </a:spcBef>
              <a:spcAft>
                <a:spcPts val="0"/>
              </a:spcAft>
              <a:buSzPts val="2800"/>
              <a:buFont typeface="Arial"/>
              <a:buNone/>
              <a:defRPr sz="2500"/>
            </a:lvl9pPr>
          </a:lstStyle>
          <a:p>
            <a:endParaRPr/>
          </a:p>
        </p:txBody>
      </p:sp>
      <p:cxnSp>
        <p:nvCxnSpPr>
          <p:cNvPr id="77" name="Google Shape;77;p7"/>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78" name="Google Shape;78;p7"/>
          <p:cNvGrpSpPr/>
          <p:nvPr/>
        </p:nvGrpSpPr>
        <p:grpSpPr>
          <a:xfrm>
            <a:off x="287525" y="4854556"/>
            <a:ext cx="634914" cy="148716"/>
            <a:chOff x="1841475" y="2392725"/>
            <a:chExt cx="3928925" cy="920275"/>
          </a:xfrm>
        </p:grpSpPr>
        <p:sp>
          <p:nvSpPr>
            <p:cNvPr id="79" name="Google Shape;79;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Google Shape;80;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Google Shape;81;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Google Shape;82;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Google Shape;83;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84;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87" name="Google Shape;87;p7"/>
          <p:cNvCxnSpPr/>
          <p:nvPr/>
        </p:nvCxnSpPr>
        <p:spPr>
          <a:xfrm>
            <a:off x="5130275" y="193820"/>
            <a:ext cx="0" cy="480900"/>
          </a:xfrm>
          <a:prstGeom prst="straightConnector1">
            <a:avLst/>
          </a:prstGeom>
          <a:noFill/>
          <a:ln w="28575" cap="flat" cmpd="sng">
            <a:solidFill>
              <a:schemeClr val="dk1"/>
            </a:solidFill>
            <a:prstDash val="solid"/>
            <a:round/>
            <a:headEnd type="none" w="med" len="med"/>
            <a:tailEnd type="none" w="med" len="med"/>
          </a:ln>
        </p:spPr>
      </p:cxnSp>
      <p:sp>
        <p:nvSpPr>
          <p:cNvPr id="88" name="Google Shape;88;p7"/>
          <p:cNvSpPr txBox="1">
            <a:spLocks noGrp="1"/>
          </p:cNvSpPr>
          <p:nvPr>
            <p:ph type="subTitle" idx="1"/>
          </p:nvPr>
        </p:nvSpPr>
        <p:spPr>
          <a:xfrm>
            <a:off x="5356675" y="127376"/>
            <a:ext cx="3660900" cy="587100"/>
          </a:xfrm>
          <a:prstGeom prst="rect">
            <a:avLst/>
          </a:prstGeom>
        </p:spPr>
        <p:txBody>
          <a:bodyPr spcFirstLastPara="1" wrap="square" lIns="91425" tIns="91425" rIns="91425" bIns="91425" anchor="ctr" anchorCtr="0"/>
          <a:lstStyle>
            <a:lvl1pPr lvl="0" rtl="0">
              <a:lnSpc>
                <a:spcPct val="100000"/>
              </a:lnSpc>
              <a:spcBef>
                <a:spcPts val="0"/>
              </a:spcBef>
              <a:spcAft>
                <a:spcPts val="0"/>
              </a:spcAft>
              <a:buNone/>
              <a:defRPr sz="1300">
                <a:solidFill>
                  <a:srgbClr val="FFFFFF"/>
                </a:solidFill>
                <a:latin typeface="Proxima Nova"/>
                <a:ea typeface="Proxima Nova"/>
                <a:cs typeface="Proxima Nova"/>
                <a:sym typeface="Proxima Nova"/>
              </a:defRPr>
            </a:lvl1pPr>
            <a:lvl2pPr lvl="1" rtl="0">
              <a:lnSpc>
                <a:spcPct val="100000"/>
              </a:lnSpc>
              <a:spcBef>
                <a:spcPts val="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Tree>
    <p:extLst>
      <p:ext uri="{BB962C8B-B14F-4D97-AF65-F5344CB8AC3E}">
        <p14:creationId xmlns:p14="http://schemas.microsoft.com/office/powerpoint/2010/main" val="2505100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 Intro 1 1 2">
  <p:cSld name="2 – Intro 1 1 2">
    <p:spTree>
      <p:nvGrpSpPr>
        <p:cNvPr id="1" name="Shape 89"/>
        <p:cNvGrpSpPr/>
        <p:nvPr/>
      </p:nvGrpSpPr>
      <p:grpSpPr>
        <a:xfrm>
          <a:off x="0" y="0"/>
          <a:ext cx="0" cy="0"/>
          <a:chOff x="0" y="0"/>
          <a:chExt cx="0" cy="0"/>
        </a:xfrm>
      </p:grpSpPr>
      <p:sp>
        <p:nvSpPr>
          <p:cNvPr id="90" name="Google Shape;90;p8"/>
          <p:cNvSpPr/>
          <p:nvPr/>
        </p:nvSpPr>
        <p:spPr>
          <a:xfrm>
            <a:off x="0" y="0"/>
            <a:ext cx="3066000" cy="51435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1" name="Google Shape;91;p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92" name="Google Shape;92;p8"/>
          <p:cNvGrpSpPr/>
          <p:nvPr/>
        </p:nvGrpSpPr>
        <p:grpSpPr>
          <a:xfrm>
            <a:off x="287525" y="4854556"/>
            <a:ext cx="634914" cy="148716"/>
            <a:chOff x="1841475" y="2392725"/>
            <a:chExt cx="3928925" cy="920275"/>
          </a:xfrm>
        </p:grpSpPr>
        <p:sp>
          <p:nvSpPr>
            <p:cNvPr id="93" name="Google Shape;93;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Google Shape;94;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Google Shape;95;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Google Shape;96;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Google Shape;97;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Google Shape;98;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Google Shape;99;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01" name="Google Shape;101;p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02" name="Google Shape;102;p8"/>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3" name="Google Shape;103;p8"/>
          <p:cNvSpPr txBox="1"/>
          <p:nvPr/>
        </p:nvSpPr>
        <p:spPr>
          <a:xfrm>
            <a:off x="180922" y="740450"/>
            <a:ext cx="2579400" cy="12957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2400" b="1">
                <a:latin typeface="Proxima Nova"/>
                <a:ea typeface="Proxima Nova"/>
                <a:cs typeface="Proxima Nova"/>
                <a:sym typeface="Proxima Nova"/>
              </a:rPr>
              <a:t>Lab</a:t>
            </a:r>
            <a:endParaRPr sz="2400" b="1">
              <a:latin typeface="Proxima Nova"/>
              <a:ea typeface="Proxima Nova"/>
              <a:cs typeface="Proxima Nova"/>
              <a:sym typeface="Proxima Nova"/>
            </a:endParaRPr>
          </a:p>
        </p:txBody>
      </p:sp>
    </p:spTree>
    <p:extLst>
      <p:ext uri="{BB962C8B-B14F-4D97-AF65-F5344CB8AC3E}">
        <p14:creationId xmlns:p14="http://schemas.microsoft.com/office/powerpoint/2010/main" val="1085864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 Intro 1 1 1">
  <p:cSld name="2 – Intro 1 1 1">
    <p:spTree>
      <p:nvGrpSpPr>
        <p:cNvPr id="1" name="Shape 104"/>
        <p:cNvGrpSpPr/>
        <p:nvPr/>
      </p:nvGrpSpPr>
      <p:grpSpPr>
        <a:xfrm>
          <a:off x="0" y="0"/>
          <a:ext cx="0" cy="0"/>
          <a:chOff x="0" y="0"/>
          <a:chExt cx="0" cy="0"/>
        </a:xfrm>
      </p:grpSpPr>
      <p:sp>
        <p:nvSpPr>
          <p:cNvPr id="105" name="Google Shape;105;p9"/>
          <p:cNvSpPr/>
          <p:nvPr/>
        </p:nvSpPr>
        <p:spPr>
          <a:xfrm>
            <a:off x="0" y="0"/>
            <a:ext cx="3066000" cy="5143500"/>
          </a:xfrm>
          <a:prstGeom prst="rect">
            <a:avLst/>
          </a:prstGeom>
          <a:solidFill>
            <a:srgbClr val="1AB9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6" name="Google Shape;106;p9"/>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07" name="Google Shape;107;p9"/>
          <p:cNvGrpSpPr/>
          <p:nvPr/>
        </p:nvGrpSpPr>
        <p:grpSpPr>
          <a:xfrm>
            <a:off x="287525" y="4854556"/>
            <a:ext cx="634914" cy="148716"/>
            <a:chOff x="1841475" y="2392725"/>
            <a:chExt cx="3928925" cy="920275"/>
          </a:xfrm>
        </p:grpSpPr>
        <p:sp>
          <p:nvSpPr>
            <p:cNvPr id="108" name="Google Shape;108;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Google Shape;109;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Google Shape;110;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Google Shape;112;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Google Shape;114;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Google Shape;115;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16" name="Google Shape;116;p9"/>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17" name="Google Shape;117;p9"/>
          <p:cNvSpPr txBox="1"/>
          <p:nvPr/>
        </p:nvSpPr>
        <p:spPr>
          <a:xfrm>
            <a:off x="244625" y="489225"/>
            <a:ext cx="2677500" cy="14478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2400" b="1">
                <a:latin typeface="Proxima Nova"/>
                <a:ea typeface="Proxima Nova"/>
                <a:cs typeface="Proxima Nova"/>
                <a:sym typeface="Proxima Nova"/>
              </a:rPr>
              <a:t>App Manager Fundamentals</a:t>
            </a:r>
            <a:endParaRPr sz="2400" b="1">
              <a:latin typeface="Proxima Nova"/>
              <a:ea typeface="Proxima Nova"/>
              <a:cs typeface="Proxima Nova"/>
              <a:sym typeface="Proxima Nova"/>
            </a:endParaRPr>
          </a:p>
        </p:txBody>
      </p:sp>
      <p:sp>
        <p:nvSpPr>
          <p:cNvPr id="118" name="Google Shape;118;p9"/>
          <p:cNvSpPr txBox="1"/>
          <p:nvPr/>
        </p:nvSpPr>
        <p:spPr>
          <a:xfrm>
            <a:off x="310725" y="2333750"/>
            <a:ext cx="2611500" cy="2247900"/>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spcAft>
                <a:spcPts val="0"/>
              </a:spcAft>
              <a:buNone/>
            </a:pPr>
            <a:r>
              <a:rPr lang="en">
                <a:solidFill>
                  <a:srgbClr val="FFFFFF"/>
                </a:solidFill>
              </a:rPr>
              <a:t>Org</a:t>
            </a:r>
            <a:endParaRPr>
              <a:solidFill>
                <a:srgbClr val="FFFFFF"/>
              </a:solidFill>
            </a:endParaRPr>
          </a:p>
          <a:p>
            <a:pPr marL="0" lvl="0" indent="0">
              <a:lnSpc>
                <a:spcPct val="150000"/>
              </a:lnSpc>
              <a:spcBef>
                <a:spcPts val="0"/>
              </a:spcBef>
              <a:spcAft>
                <a:spcPts val="0"/>
              </a:spcAft>
              <a:buNone/>
            </a:pPr>
            <a:r>
              <a:rPr lang="en">
                <a:solidFill>
                  <a:srgbClr val="FFFFFF"/>
                </a:solidFill>
              </a:rPr>
              <a:t>Quota</a:t>
            </a:r>
            <a:endParaRPr>
              <a:solidFill>
                <a:srgbClr val="FFFFFF"/>
              </a:solidFill>
            </a:endParaRPr>
          </a:p>
          <a:p>
            <a:pPr marL="0" lvl="0" indent="0">
              <a:lnSpc>
                <a:spcPct val="150000"/>
              </a:lnSpc>
              <a:spcBef>
                <a:spcPts val="0"/>
              </a:spcBef>
              <a:spcAft>
                <a:spcPts val="0"/>
              </a:spcAft>
              <a:buNone/>
            </a:pPr>
            <a:r>
              <a:rPr lang="en">
                <a:solidFill>
                  <a:srgbClr val="FFFFFF"/>
                </a:solidFill>
              </a:rPr>
              <a:t>Space</a:t>
            </a:r>
            <a:endParaRPr>
              <a:solidFill>
                <a:srgbClr val="FFFFFF"/>
              </a:solidFill>
            </a:endParaRPr>
          </a:p>
          <a:p>
            <a:pPr marL="0" lvl="0" indent="0">
              <a:lnSpc>
                <a:spcPct val="150000"/>
              </a:lnSpc>
              <a:spcBef>
                <a:spcPts val="0"/>
              </a:spcBef>
              <a:spcAft>
                <a:spcPts val="0"/>
              </a:spcAft>
              <a:buNone/>
            </a:pPr>
            <a:r>
              <a:rPr lang="en">
                <a:solidFill>
                  <a:srgbClr val="FFFFFF"/>
                </a:solidFill>
              </a:rPr>
              <a:t>Users and Roles</a:t>
            </a:r>
            <a:endParaRPr>
              <a:solidFill>
                <a:srgbClr val="FFFFFF"/>
              </a:solidFill>
            </a:endParaRPr>
          </a:p>
          <a:p>
            <a:pPr marL="0" lvl="0" indent="0">
              <a:lnSpc>
                <a:spcPct val="150000"/>
              </a:lnSpc>
              <a:spcBef>
                <a:spcPts val="0"/>
              </a:spcBef>
              <a:spcAft>
                <a:spcPts val="0"/>
              </a:spcAft>
              <a:buNone/>
            </a:pPr>
            <a:r>
              <a:rPr lang="en">
                <a:solidFill>
                  <a:srgbClr val="FFFFFF"/>
                </a:solidFill>
              </a:rPr>
              <a:t>Marketplace</a:t>
            </a:r>
            <a:endParaRPr>
              <a:solidFill>
                <a:srgbClr val="FFFFFF"/>
              </a:solidFill>
            </a:endParaRPr>
          </a:p>
        </p:txBody>
      </p:sp>
    </p:spTree>
    <p:extLst>
      <p:ext uri="{BB962C8B-B14F-4D97-AF65-F5344CB8AC3E}">
        <p14:creationId xmlns:p14="http://schemas.microsoft.com/office/powerpoint/2010/main" val="1050854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 Intro 1 1 1 1">
  <p:cSld name="2 – Intro 1 1 1 1">
    <p:spTree>
      <p:nvGrpSpPr>
        <p:cNvPr id="1" name="Shape 119"/>
        <p:cNvGrpSpPr/>
        <p:nvPr/>
      </p:nvGrpSpPr>
      <p:grpSpPr>
        <a:xfrm>
          <a:off x="0" y="0"/>
          <a:ext cx="0" cy="0"/>
          <a:chOff x="0" y="0"/>
          <a:chExt cx="0" cy="0"/>
        </a:xfrm>
      </p:grpSpPr>
      <p:sp>
        <p:nvSpPr>
          <p:cNvPr id="120" name="Google Shape;120;p10"/>
          <p:cNvSpPr/>
          <p:nvPr/>
        </p:nvSpPr>
        <p:spPr>
          <a:xfrm>
            <a:off x="0" y="0"/>
            <a:ext cx="1223100" cy="5143500"/>
          </a:xfrm>
          <a:prstGeom prst="rect">
            <a:avLst/>
          </a:prstGeom>
          <a:solidFill>
            <a:srgbClr val="1AB9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10"/>
          <p:cNvGrpSpPr/>
          <p:nvPr/>
        </p:nvGrpSpPr>
        <p:grpSpPr>
          <a:xfrm>
            <a:off x="287525" y="4854556"/>
            <a:ext cx="634914" cy="148716"/>
            <a:chOff x="1841475" y="2392725"/>
            <a:chExt cx="3928925" cy="920275"/>
          </a:xfrm>
        </p:grpSpPr>
        <p:sp>
          <p:nvSpPr>
            <p:cNvPr id="122" name="Google Shape;122;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Google Shape;123;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Google Shape;124;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Google Shape;126;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Google Shape;127;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Google Shape;128;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Google Shape;129;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0" name="Google Shape;130;p10"/>
          <p:cNvSpPr txBox="1"/>
          <p:nvPr/>
        </p:nvSpPr>
        <p:spPr>
          <a:xfrm>
            <a:off x="19850" y="872700"/>
            <a:ext cx="1150200" cy="3629400"/>
          </a:xfrm>
          <a:prstGeom prst="rect">
            <a:avLst/>
          </a:prstGeom>
          <a:noFill/>
          <a:ln>
            <a:noFill/>
          </a:ln>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 sz="1200">
                <a:solidFill>
                  <a:srgbClr val="FFFFFF"/>
                </a:solidFill>
              </a:rPr>
              <a:t>Clone Source</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Set Manifest</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Publish Proj</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Login via cli</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Target Env</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Push App</a:t>
            </a:r>
            <a:endParaRPr sz="1200">
              <a:solidFill>
                <a:srgbClr val="FFFFFF"/>
              </a:solidFill>
            </a:endParaRPr>
          </a:p>
          <a:p>
            <a:pPr marL="0" lvl="0" indent="0" rtl="0">
              <a:lnSpc>
                <a:spcPct val="200000"/>
              </a:lnSpc>
              <a:spcBef>
                <a:spcPts val="0"/>
              </a:spcBef>
              <a:spcAft>
                <a:spcPts val="0"/>
              </a:spcAft>
              <a:buNone/>
            </a:pPr>
            <a:r>
              <a:rPr lang="en" sz="1200">
                <a:solidFill>
                  <a:srgbClr val="FFFFFF"/>
                </a:solidFill>
              </a:rPr>
              <a:t>Manage</a:t>
            </a:r>
            <a:endParaRPr sz="1200">
              <a:solidFill>
                <a:srgbClr val="FFFFFF"/>
              </a:solidFill>
            </a:endParaRPr>
          </a:p>
        </p:txBody>
      </p:sp>
      <p:sp>
        <p:nvSpPr>
          <p:cNvPr id="131" name="Google Shape;131;p10"/>
          <p:cNvSpPr/>
          <p:nvPr/>
        </p:nvSpPr>
        <p:spPr>
          <a:xfrm>
            <a:off x="0" y="0"/>
            <a:ext cx="9144000" cy="872700"/>
          </a:xfrm>
          <a:prstGeom prst="rect">
            <a:avLst/>
          </a:prstGeom>
          <a:solidFill>
            <a:srgbClr val="1AB9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0"/>
          <p:cNvSpPr txBox="1">
            <a:spLocks noGrp="1"/>
          </p:cNvSpPr>
          <p:nvPr>
            <p:ph type="title"/>
          </p:nvPr>
        </p:nvSpPr>
        <p:spPr>
          <a:xfrm>
            <a:off x="120628" y="99192"/>
            <a:ext cx="4829400" cy="6153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28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2800"/>
              <a:buFont typeface="Arial"/>
              <a:buNone/>
              <a:defRPr sz="2500"/>
            </a:lvl2pPr>
            <a:lvl3pPr lvl="2" indent="0" rtl="0">
              <a:spcBef>
                <a:spcPts val="0"/>
              </a:spcBef>
              <a:spcAft>
                <a:spcPts val="0"/>
              </a:spcAft>
              <a:buSzPts val="2800"/>
              <a:buFont typeface="Arial"/>
              <a:buNone/>
              <a:defRPr sz="2500"/>
            </a:lvl3pPr>
            <a:lvl4pPr lvl="3" indent="0" rtl="0">
              <a:spcBef>
                <a:spcPts val="0"/>
              </a:spcBef>
              <a:spcAft>
                <a:spcPts val="0"/>
              </a:spcAft>
              <a:buSzPts val="2800"/>
              <a:buFont typeface="Arial"/>
              <a:buNone/>
              <a:defRPr sz="2500"/>
            </a:lvl4pPr>
            <a:lvl5pPr lvl="4" indent="0" rtl="0">
              <a:spcBef>
                <a:spcPts val="0"/>
              </a:spcBef>
              <a:spcAft>
                <a:spcPts val="0"/>
              </a:spcAft>
              <a:buSzPts val="2800"/>
              <a:buFont typeface="Arial"/>
              <a:buNone/>
              <a:defRPr sz="2500"/>
            </a:lvl5pPr>
            <a:lvl6pPr lvl="5" indent="0" rtl="0">
              <a:spcBef>
                <a:spcPts val="0"/>
              </a:spcBef>
              <a:spcAft>
                <a:spcPts val="0"/>
              </a:spcAft>
              <a:buSzPts val="2800"/>
              <a:buFont typeface="Arial"/>
              <a:buNone/>
              <a:defRPr sz="2500"/>
            </a:lvl6pPr>
            <a:lvl7pPr lvl="6" indent="0" rtl="0">
              <a:spcBef>
                <a:spcPts val="0"/>
              </a:spcBef>
              <a:spcAft>
                <a:spcPts val="0"/>
              </a:spcAft>
              <a:buSzPts val="2800"/>
              <a:buFont typeface="Arial"/>
              <a:buNone/>
              <a:defRPr sz="2500"/>
            </a:lvl7pPr>
            <a:lvl8pPr lvl="7" indent="0" rtl="0">
              <a:spcBef>
                <a:spcPts val="0"/>
              </a:spcBef>
              <a:spcAft>
                <a:spcPts val="0"/>
              </a:spcAft>
              <a:buSzPts val="2800"/>
              <a:buFont typeface="Arial"/>
              <a:buNone/>
              <a:defRPr sz="2500"/>
            </a:lvl8pPr>
            <a:lvl9pPr lvl="8" indent="0" rtl="0">
              <a:spcBef>
                <a:spcPts val="0"/>
              </a:spcBef>
              <a:spcAft>
                <a:spcPts val="0"/>
              </a:spcAft>
              <a:buSzPts val="2800"/>
              <a:buFont typeface="Arial"/>
              <a:buNone/>
              <a:defRPr sz="2500"/>
            </a:lvl9pPr>
          </a:lstStyle>
          <a:p>
            <a:endParaRPr/>
          </a:p>
        </p:txBody>
      </p:sp>
      <p:grpSp>
        <p:nvGrpSpPr>
          <p:cNvPr id="133" name="Google Shape;133;p10"/>
          <p:cNvGrpSpPr/>
          <p:nvPr/>
        </p:nvGrpSpPr>
        <p:grpSpPr>
          <a:xfrm>
            <a:off x="287525" y="4854556"/>
            <a:ext cx="634914" cy="148716"/>
            <a:chOff x="1841475" y="2392725"/>
            <a:chExt cx="3928925" cy="920275"/>
          </a:xfrm>
        </p:grpSpPr>
        <p:sp>
          <p:nvSpPr>
            <p:cNvPr id="134" name="Google Shape;134;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Google Shape;135;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Google Shape;136;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Google Shape;138;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Google Shape;139;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Google Shape;140;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Google Shape;141;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42" name="Google Shape;142;p10"/>
          <p:cNvCxnSpPr/>
          <p:nvPr/>
        </p:nvCxnSpPr>
        <p:spPr>
          <a:xfrm>
            <a:off x="5130275" y="193820"/>
            <a:ext cx="0" cy="480900"/>
          </a:xfrm>
          <a:prstGeom prst="straightConnector1">
            <a:avLst/>
          </a:prstGeom>
          <a:noFill/>
          <a:ln w="28575" cap="flat" cmpd="sng">
            <a:solidFill>
              <a:schemeClr val="dk1"/>
            </a:solidFill>
            <a:prstDash val="solid"/>
            <a:round/>
            <a:headEnd type="none" w="med" len="med"/>
            <a:tailEnd type="none" w="med" len="med"/>
          </a:ln>
        </p:spPr>
      </p:cxnSp>
      <p:sp>
        <p:nvSpPr>
          <p:cNvPr id="143" name="Google Shape;143;p10"/>
          <p:cNvSpPr txBox="1">
            <a:spLocks noGrp="1"/>
          </p:cNvSpPr>
          <p:nvPr>
            <p:ph type="subTitle" idx="1"/>
          </p:nvPr>
        </p:nvSpPr>
        <p:spPr>
          <a:xfrm>
            <a:off x="5356675" y="127376"/>
            <a:ext cx="3660900" cy="587100"/>
          </a:xfrm>
          <a:prstGeom prst="rect">
            <a:avLst/>
          </a:prstGeom>
        </p:spPr>
        <p:txBody>
          <a:bodyPr spcFirstLastPara="1" wrap="square" lIns="91425" tIns="91425" rIns="91425" bIns="91425" anchor="ctr" anchorCtr="0"/>
          <a:lstStyle>
            <a:lvl1pPr lvl="0" rtl="0">
              <a:lnSpc>
                <a:spcPct val="100000"/>
              </a:lnSpc>
              <a:spcBef>
                <a:spcPts val="0"/>
              </a:spcBef>
              <a:spcAft>
                <a:spcPts val="0"/>
              </a:spcAft>
              <a:buNone/>
              <a:defRPr sz="1300">
                <a:solidFill>
                  <a:srgbClr val="FFFFFF"/>
                </a:solidFill>
                <a:latin typeface="Proxima Nova"/>
                <a:ea typeface="Proxima Nova"/>
                <a:cs typeface="Proxima Nova"/>
                <a:sym typeface="Proxima Nova"/>
              </a:defRPr>
            </a:lvl1pPr>
            <a:lvl2pPr lvl="1" rtl="0">
              <a:lnSpc>
                <a:spcPct val="100000"/>
              </a:lnSpc>
              <a:spcBef>
                <a:spcPts val="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Tree>
    <p:extLst>
      <p:ext uri="{BB962C8B-B14F-4D97-AF65-F5344CB8AC3E}">
        <p14:creationId xmlns:p14="http://schemas.microsoft.com/office/powerpoint/2010/main" val="2192403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 Standard 1 1">
  <p:cSld name="3 – Standard 1 1">
    <p:spTree>
      <p:nvGrpSpPr>
        <p:cNvPr id="1" name="Shape 144"/>
        <p:cNvGrpSpPr/>
        <p:nvPr/>
      </p:nvGrpSpPr>
      <p:grpSpPr>
        <a:xfrm>
          <a:off x="0" y="0"/>
          <a:ext cx="0" cy="0"/>
          <a:chOff x="0" y="0"/>
          <a:chExt cx="0" cy="0"/>
        </a:xfrm>
      </p:grpSpPr>
      <p:sp>
        <p:nvSpPr>
          <p:cNvPr id="145" name="Google Shape;145;p1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 name="Google Shape;146;p11"/>
          <p:cNvGrpSpPr/>
          <p:nvPr/>
        </p:nvGrpSpPr>
        <p:grpSpPr>
          <a:xfrm>
            <a:off x="287525" y="4854556"/>
            <a:ext cx="634914" cy="148716"/>
            <a:chOff x="1841475" y="2392725"/>
            <a:chExt cx="3928925" cy="920275"/>
          </a:xfrm>
        </p:grpSpPr>
        <p:sp>
          <p:nvSpPr>
            <p:cNvPr id="147" name="Google Shape;147;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Google Shape;148;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Google Shape;149;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Google Shape;150;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Google Shape;151;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Google Shape;152;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Google Shape;153;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Google Shape;154;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5" name="Google Shape;155;p11"/>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lstStyle>
            <a:lvl1pPr marL="457200" lvl="0" indent="-342900" rtl="0">
              <a:lnSpc>
                <a:spcPct val="110000"/>
              </a:lnSpc>
              <a:spcBef>
                <a:spcPts val="0"/>
              </a:spcBef>
              <a:spcAft>
                <a:spcPts val="0"/>
              </a:spcAft>
              <a:buClr>
                <a:schemeClr val="dk1"/>
              </a:buClr>
              <a:buSzPts val="18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33868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 – Diagram Box 1">
  <p:cSld name="7 – Diagram Box 1">
    <p:bg>
      <p:bgPr>
        <a:solidFill>
          <a:srgbClr val="F3F3F3"/>
        </a:solidFill>
        <a:effectLst/>
      </p:bgPr>
    </p:bg>
    <p:spTree>
      <p:nvGrpSpPr>
        <p:cNvPr id="1" name="Shape 156"/>
        <p:cNvGrpSpPr/>
        <p:nvPr/>
      </p:nvGrpSpPr>
      <p:grpSpPr>
        <a:xfrm>
          <a:off x="0" y="0"/>
          <a:ext cx="0" cy="0"/>
          <a:chOff x="0" y="0"/>
          <a:chExt cx="0" cy="0"/>
        </a:xfrm>
      </p:grpSpPr>
      <p:sp>
        <p:nvSpPr>
          <p:cNvPr id="157" name="Google Shape;157;p1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8" name="Google Shape;158;p12"/>
          <p:cNvGrpSpPr/>
          <p:nvPr/>
        </p:nvGrpSpPr>
        <p:grpSpPr>
          <a:xfrm>
            <a:off x="287525" y="4854556"/>
            <a:ext cx="634914" cy="148716"/>
            <a:chOff x="1841475" y="2392725"/>
            <a:chExt cx="3928925" cy="920275"/>
          </a:xfrm>
        </p:grpSpPr>
        <p:sp>
          <p:nvSpPr>
            <p:cNvPr id="159" name="Google Shape;159;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Google Shape;160;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Google Shape;161;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Google Shape;162;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Google Shape;164;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Google Shape;165;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Google Shape;166;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7" name="Google Shape;167;p12"/>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8" name="Google Shape;168;p12"/>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9" name="Google Shape;169;p12"/>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70" name="Google Shape;170;p12"/>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171" name="Google Shape;171;p12"/>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2310870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 – Split w/ Image 1 1">
  <p:cSld name="5 – Split w/ Image 1 1">
    <p:spTree>
      <p:nvGrpSpPr>
        <p:cNvPr id="1" name="Shape 172"/>
        <p:cNvGrpSpPr/>
        <p:nvPr/>
      </p:nvGrpSpPr>
      <p:grpSpPr>
        <a:xfrm>
          <a:off x="0" y="0"/>
          <a:ext cx="0" cy="0"/>
          <a:chOff x="0" y="0"/>
          <a:chExt cx="0" cy="0"/>
        </a:xfrm>
      </p:grpSpPr>
      <p:sp>
        <p:nvSpPr>
          <p:cNvPr id="173" name="Google Shape;173;p13"/>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74" name="Google Shape;174;p13"/>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75" name="Google Shape;175;p13"/>
          <p:cNvGrpSpPr/>
          <p:nvPr/>
        </p:nvGrpSpPr>
        <p:grpSpPr>
          <a:xfrm>
            <a:off x="287525" y="4854556"/>
            <a:ext cx="634914" cy="148716"/>
            <a:chOff x="1841475" y="2392725"/>
            <a:chExt cx="3928925" cy="920275"/>
          </a:xfrm>
        </p:grpSpPr>
        <p:sp>
          <p:nvSpPr>
            <p:cNvPr id="176" name="Google Shape;176;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Google Shape;177;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Google Shape;178;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Google Shape;179;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Google Shape;180;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Google Shape;182;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Google Shape;183;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4" name="Google Shape;184;p13"/>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13"/>
          <p:cNvSpPr txBox="1">
            <a:spLocks noGrp="1"/>
          </p:cNvSpPr>
          <p:nvPr>
            <p:ph type="body" idx="1"/>
          </p:nvPr>
        </p:nvSpPr>
        <p:spPr>
          <a:xfrm>
            <a:off x="192475" y="900400"/>
            <a:ext cx="4254600" cy="3769500"/>
          </a:xfrm>
          <a:prstGeom prst="rect">
            <a:avLst/>
          </a:prstGeom>
          <a:noFill/>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9015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 – Sidebar 1 1">
  <p:cSld name="4 – Sidebar 1 1">
    <p:spTree>
      <p:nvGrpSpPr>
        <p:cNvPr id="1" name="Shape 186"/>
        <p:cNvGrpSpPr/>
        <p:nvPr/>
      </p:nvGrpSpPr>
      <p:grpSpPr>
        <a:xfrm>
          <a:off x="0" y="0"/>
          <a:ext cx="0" cy="0"/>
          <a:chOff x="0" y="0"/>
          <a:chExt cx="0" cy="0"/>
        </a:xfrm>
      </p:grpSpPr>
      <p:cxnSp>
        <p:nvCxnSpPr>
          <p:cNvPr id="187" name="Google Shape;187;p1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88" name="Google Shape;188;p1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9" name="Google Shape;189;p14"/>
          <p:cNvGrpSpPr/>
          <p:nvPr/>
        </p:nvGrpSpPr>
        <p:grpSpPr>
          <a:xfrm>
            <a:off x="287525" y="4854556"/>
            <a:ext cx="634914" cy="148716"/>
            <a:chOff x="1841475" y="2392725"/>
            <a:chExt cx="3928925" cy="920275"/>
          </a:xfrm>
        </p:grpSpPr>
        <p:sp>
          <p:nvSpPr>
            <p:cNvPr id="190" name="Google Shape;190;p1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Google Shape;191;p1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Google Shape;192;p1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p1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Google Shape;194;p1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Google Shape;195;p1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Google Shape;196;p1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Google Shape;197;p1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98" name="Google Shape;198;p14"/>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99" name="Google Shape;199;p14"/>
          <p:cNvSpPr txBox="1">
            <a:spLocks noGrp="1"/>
          </p:cNvSpPr>
          <p:nvPr>
            <p:ph type="body" idx="1"/>
          </p:nvPr>
        </p:nvSpPr>
        <p:spPr>
          <a:xfrm>
            <a:off x="192475" y="900400"/>
            <a:ext cx="5618700" cy="3769500"/>
          </a:xfrm>
          <a:prstGeom prst="rect">
            <a:avLst/>
          </a:prstGeom>
          <a:noFill/>
        </p:spPr>
        <p:txBody>
          <a:bodyPr spcFirstLastPara="1" wrap="square" lIns="91425" tIns="91425" rIns="91425" bIns="91425" anchor="t" anchorCtr="0"/>
          <a:lstStyle>
            <a:lvl1pPr marL="457200" lvl="0" indent="-342900" rtl="0">
              <a:lnSpc>
                <a:spcPct val="110000"/>
              </a:lnSpc>
              <a:spcBef>
                <a:spcPts val="0"/>
              </a:spcBef>
              <a:spcAft>
                <a:spcPts val="0"/>
              </a:spcAft>
              <a:buClr>
                <a:schemeClr val="dk1"/>
              </a:buClr>
              <a:buSzPts val="18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00" name="Google Shape;200;p14"/>
          <p:cNvSpPr txBox="1">
            <a:spLocks noGrp="1"/>
          </p:cNvSpPr>
          <p:nvPr>
            <p:ph type="body" idx="2"/>
          </p:nvPr>
        </p:nvSpPr>
        <p:spPr>
          <a:xfrm>
            <a:off x="6222125" y="900400"/>
            <a:ext cx="2729400" cy="3769500"/>
          </a:xfrm>
          <a:prstGeom prst="rect">
            <a:avLst/>
          </a:prstGeom>
          <a:noFill/>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86645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2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1"/>
        <p:cNvGrpSpPr/>
        <p:nvPr/>
      </p:nvGrpSpPr>
      <p:grpSpPr>
        <a:xfrm>
          <a:off x="0" y="0"/>
          <a:ext cx="0" cy="0"/>
          <a:chOff x="0" y="0"/>
          <a:chExt cx="0" cy="0"/>
        </a:xfrm>
      </p:grpSpPr>
      <p:sp>
        <p:nvSpPr>
          <p:cNvPr id="202" name="Google Shape;202;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3" name="Google Shape;20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46715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4"/>
        <p:cNvGrpSpPr/>
        <p:nvPr/>
      </p:nvGrpSpPr>
      <p:grpSpPr>
        <a:xfrm>
          <a:off x="0" y="0"/>
          <a:ext cx="0" cy="0"/>
          <a:chOff x="0" y="0"/>
          <a:chExt cx="0" cy="0"/>
        </a:xfrm>
      </p:grpSpPr>
      <p:sp>
        <p:nvSpPr>
          <p:cNvPr id="205" name="Google Shape;20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6" name="Google Shape;20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7" name="Google Shape;20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36795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8"/>
        <p:cNvGrpSpPr/>
        <p:nvPr/>
      </p:nvGrpSpPr>
      <p:grpSpPr>
        <a:xfrm>
          <a:off x="0" y="0"/>
          <a:ext cx="0" cy="0"/>
          <a:chOff x="0" y="0"/>
          <a:chExt cx="0" cy="0"/>
        </a:xfrm>
      </p:grpSpPr>
      <p:sp>
        <p:nvSpPr>
          <p:cNvPr id="209" name="Google Shape;20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0" name="Google Shape;21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1" name="Google Shape;21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2" name="Google Shape;21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7345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3"/>
        <p:cNvGrpSpPr/>
        <p:nvPr/>
      </p:nvGrpSpPr>
      <p:grpSpPr>
        <a:xfrm>
          <a:off x="0" y="0"/>
          <a:ext cx="0" cy="0"/>
          <a:chOff x="0" y="0"/>
          <a:chExt cx="0" cy="0"/>
        </a:xfrm>
      </p:grpSpPr>
      <p:sp>
        <p:nvSpPr>
          <p:cNvPr id="214" name="Google Shape;21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5" name="Google Shape;21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9590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6"/>
        <p:cNvGrpSpPr/>
        <p:nvPr/>
      </p:nvGrpSpPr>
      <p:grpSpPr>
        <a:xfrm>
          <a:off x="0" y="0"/>
          <a:ext cx="0" cy="0"/>
          <a:chOff x="0" y="0"/>
          <a:chExt cx="0" cy="0"/>
        </a:xfrm>
      </p:grpSpPr>
      <p:sp>
        <p:nvSpPr>
          <p:cNvPr id="217" name="Google Shape;21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18" name="Google Shape;21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9" name="Google Shape;21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1763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22" name="Google Shape;22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48661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23"/>
        <p:cNvGrpSpPr/>
        <p:nvPr/>
      </p:nvGrpSpPr>
      <p:grpSpPr>
        <a:xfrm>
          <a:off x="0" y="0"/>
          <a:ext cx="0" cy="0"/>
          <a:chOff x="0" y="0"/>
          <a:chExt cx="0" cy="0"/>
        </a:xfrm>
      </p:grpSpPr>
      <p:sp>
        <p:nvSpPr>
          <p:cNvPr id="224" name="Google Shape;224;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Google Shape;225;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6" name="Google Shape;226;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7" name="Google Shape;227;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8" name="Google Shape;22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886433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29"/>
        <p:cNvGrpSpPr/>
        <p:nvPr/>
      </p:nvGrpSpPr>
      <p:grpSpPr>
        <a:xfrm>
          <a:off x="0" y="0"/>
          <a:ext cx="0" cy="0"/>
          <a:chOff x="0" y="0"/>
          <a:chExt cx="0" cy="0"/>
        </a:xfrm>
      </p:grpSpPr>
      <p:sp>
        <p:nvSpPr>
          <p:cNvPr id="230" name="Google Shape;230;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231" name="Google Shape;23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038706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32"/>
        <p:cNvGrpSpPr/>
        <p:nvPr/>
      </p:nvGrpSpPr>
      <p:grpSpPr>
        <a:xfrm>
          <a:off x="0" y="0"/>
          <a:ext cx="0" cy="0"/>
          <a:chOff x="0" y="0"/>
          <a:chExt cx="0" cy="0"/>
        </a:xfrm>
      </p:grpSpPr>
      <p:sp>
        <p:nvSpPr>
          <p:cNvPr id="233" name="Google Shape;233;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34" name="Google Shape;234;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235" name="Google Shape;23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26096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6"/>
        <p:cNvGrpSpPr/>
        <p:nvPr/>
      </p:nvGrpSpPr>
      <p:grpSpPr>
        <a:xfrm>
          <a:off x="0" y="0"/>
          <a:ext cx="0" cy="0"/>
          <a:chOff x="0" y="0"/>
          <a:chExt cx="0" cy="0"/>
        </a:xfrm>
      </p:grpSpPr>
      <p:sp>
        <p:nvSpPr>
          <p:cNvPr id="237" name="Google Shape;23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9110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grpSp>
        <p:nvGrpSpPr>
          <p:cNvPr id="25" name="Shape 25"/>
          <p:cNvGrpSpPr/>
          <p:nvPr/>
        </p:nvGrpSpPr>
        <p:grpSpPr>
          <a:xfrm>
            <a:off x="287525" y="4854556"/>
            <a:ext cx="634914" cy="148716"/>
            <a:chOff x="1841475" y="2392725"/>
            <a:chExt cx="3928925" cy="920275"/>
          </a:xfrm>
        </p:grpSpPr>
        <p:sp>
          <p:nvSpPr>
            <p:cNvPr id="26" name="Shape 2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Shape 2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Shape 34"/>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10"/>
        <p:cNvGrpSpPr/>
        <p:nvPr/>
      </p:nvGrpSpPr>
      <p:grpSpPr>
        <a:xfrm>
          <a:off x="0" y="0"/>
          <a:ext cx="0" cy="0"/>
          <a:chOff x="0" y="0"/>
          <a:chExt cx="0" cy="0"/>
        </a:xfrm>
      </p:grpSpPr>
      <p:pic>
        <p:nvPicPr>
          <p:cNvPr id="11" name="Shape 11" descr="IMG_0276.jpg"/>
          <p:cNvPicPr preferRelativeResize="0"/>
          <p:nvPr/>
        </p:nvPicPr>
        <p:blipFill rotWithShape="1">
          <a:blip r:embed="rId2">
            <a:alphaModFix/>
          </a:blip>
          <a:srcRect l="-1871" t="8284" r="9671" b="8284"/>
          <a:stretch/>
        </p:blipFill>
        <p:spPr>
          <a:xfrm>
            <a:off x="614426" y="0"/>
            <a:ext cx="8529525" cy="5143500"/>
          </a:xfrm>
          <a:prstGeom prst="rect">
            <a:avLst/>
          </a:prstGeom>
          <a:noFill/>
          <a:ln>
            <a:noFill/>
          </a:ln>
        </p:spPr>
      </p:pic>
      <p:sp>
        <p:nvSpPr>
          <p:cNvPr id="12" name="Shape 1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3" name="Shape 1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4" name="Shape 14"/>
          <p:cNvSpPr txBox="1">
            <a:spLocks noGrp="1"/>
          </p:cNvSpPr>
          <p:nvPr>
            <p:ph type="title"/>
          </p:nvPr>
        </p:nvSpPr>
        <p:spPr>
          <a:xfrm>
            <a:off x="523204" y="1737025"/>
            <a:ext cx="6158475" cy="1191600"/>
          </a:xfrm>
          <a:prstGeom prst="rect">
            <a:avLst/>
          </a:prstGeom>
          <a:noFill/>
          <a:ln>
            <a:noFill/>
          </a:ln>
        </p:spPr>
        <p:txBody>
          <a:bodyPr spcFirstLastPara="1" wrap="square" lIns="121900" tIns="121900" rIns="121900" bIns="121900" anchor="b" anchorCtr="0"/>
          <a:lstStyle>
            <a:lvl1pPr lvl="0" rtl="0">
              <a:spcBef>
                <a:spcPts val="0"/>
              </a:spcBef>
              <a:spcAft>
                <a:spcPts val="0"/>
              </a:spcAft>
              <a:buNone/>
              <a:defRPr sz="39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sp>
        <p:nvSpPr>
          <p:cNvPr id="15" name="Shape 15"/>
          <p:cNvSpPr txBox="1"/>
          <p:nvPr/>
        </p:nvSpPr>
        <p:spPr>
          <a:xfrm>
            <a:off x="5133546" y="4782050"/>
            <a:ext cx="3926025" cy="19552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6" name="Shape 16"/>
          <p:cNvGrpSpPr/>
          <p:nvPr/>
        </p:nvGrpSpPr>
        <p:grpSpPr>
          <a:xfrm>
            <a:off x="634461" y="819329"/>
            <a:ext cx="1336915" cy="313147"/>
            <a:chOff x="1841475" y="2392725"/>
            <a:chExt cx="3928925" cy="920275"/>
          </a:xfrm>
        </p:grpSpPr>
        <p:sp>
          <p:nvSpPr>
            <p:cNvPr id="17" name="Shape 1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18" name="Shape 1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19" name="Shape 1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20" name="Shape 2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21" name="Shape 2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22" name="Shape 2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23" name="Shape 2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sp>
          <p:nvSpPr>
            <p:cNvPr id="24" name="Shape 2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1425"/>
            </a:p>
          </p:txBody>
        </p:sp>
      </p:grpSp>
      <p:sp>
        <p:nvSpPr>
          <p:cNvPr id="25" name="Shape 25"/>
          <p:cNvSpPr txBox="1">
            <a:spLocks noGrp="1"/>
          </p:cNvSpPr>
          <p:nvPr>
            <p:ph type="subTitle" idx="1"/>
          </p:nvPr>
        </p:nvSpPr>
        <p:spPr>
          <a:xfrm>
            <a:off x="523200" y="3306700"/>
            <a:ext cx="4173525" cy="1409625"/>
          </a:xfrm>
          <a:prstGeom prst="rect">
            <a:avLst/>
          </a:prstGeom>
          <a:noFill/>
          <a:ln>
            <a:noFill/>
          </a:ln>
        </p:spPr>
        <p:txBody>
          <a:bodyPr spcFirstLastPara="1" wrap="square" lIns="121900" tIns="121900" rIns="121900" bIns="121900"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spTree>
    <p:extLst>
      <p:ext uri="{BB962C8B-B14F-4D97-AF65-F5344CB8AC3E}">
        <p14:creationId xmlns:p14="http://schemas.microsoft.com/office/powerpoint/2010/main" val="800391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68800" y="2365150"/>
            <a:ext cx="7796700" cy="1702575"/>
          </a:xfrm>
          <a:prstGeom prst="rect">
            <a:avLst/>
          </a:prstGeom>
          <a:noFill/>
          <a:ln>
            <a:noFill/>
          </a:ln>
        </p:spPr>
        <p:txBody>
          <a:bodyPr spcFirstLastPara="1" wrap="square" lIns="121900" tIns="121900" rIns="121900" bIns="121900" anchor="t" anchorCtr="0"/>
          <a:lstStyle>
            <a:lvl1pPr marL="0" marR="0" lvl="0" indent="0" algn="ctr" rtl="0">
              <a:lnSpc>
                <a:spcPct val="100000"/>
              </a:lnSpc>
              <a:spcBef>
                <a:spcPts val="0"/>
              </a:spcBef>
              <a:spcAft>
                <a:spcPts val="0"/>
              </a:spcAft>
              <a:buClr>
                <a:schemeClr val="dk1"/>
              </a:buClr>
              <a:buSzPts val="5300"/>
              <a:buFont typeface="Proxima Nova"/>
              <a:buNone/>
              <a:defRPr sz="3975"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900"/>
              <a:buFont typeface="Arial"/>
              <a:buNone/>
              <a:defRPr sz="1800"/>
            </a:lvl2pPr>
            <a:lvl3pPr lvl="2" indent="0" rtl="0">
              <a:spcBef>
                <a:spcPts val="0"/>
              </a:spcBef>
              <a:spcAft>
                <a:spcPts val="0"/>
              </a:spcAft>
              <a:buSzPts val="1900"/>
              <a:buFont typeface="Arial"/>
              <a:buNone/>
              <a:defRPr sz="1800"/>
            </a:lvl3pPr>
            <a:lvl4pPr lvl="3" indent="0" rtl="0">
              <a:spcBef>
                <a:spcPts val="0"/>
              </a:spcBef>
              <a:spcAft>
                <a:spcPts val="0"/>
              </a:spcAft>
              <a:buSzPts val="1900"/>
              <a:buFont typeface="Arial"/>
              <a:buNone/>
              <a:defRPr sz="1800"/>
            </a:lvl4pPr>
            <a:lvl5pPr lvl="4" indent="0" rtl="0">
              <a:spcBef>
                <a:spcPts val="0"/>
              </a:spcBef>
              <a:spcAft>
                <a:spcPts val="0"/>
              </a:spcAft>
              <a:buSzPts val="1900"/>
              <a:buFont typeface="Arial"/>
              <a:buNone/>
              <a:defRPr sz="1800"/>
            </a:lvl5pPr>
            <a:lvl6pPr lvl="5" indent="0" rtl="0">
              <a:spcBef>
                <a:spcPts val="0"/>
              </a:spcBef>
              <a:spcAft>
                <a:spcPts val="0"/>
              </a:spcAft>
              <a:buSzPts val="1900"/>
              <a:buFont typeface="Arial"/>
              <a:buNone/>
              <a:defRPr sz="1800"/>
            </a:lvl6pPr>
            <a:lvl7pPr lvl="6" indent="0" rtl="0">
              <a:spcBef>
                <a:spcPts val="0"/>
              </a:spcBef>
              <a:spcAft>
                <a:spcPts val="0"/>
              </a:spcAft>
              <a:buSzPts val="1900"/>
              <a:buFont typeface="Arial"/>
              <a:buNone/>
              <a:defRPr sz="1800"/>
            </a:lvl7pPr>
            <a:lvl8pPr lvl="7" indent="0" rtl="0">
              <a:spcBef>
                <a:spcPts val="0"/>
              </a:spcBef>
              <a:spcAft>
                <a:spcPts val="0"/>
              </a:spcAft>
              <a:buSzPts val="1900"/>
              <a:buFont typeface="Arial"/>
              <a:buNone/>
              <a:defRPr sz="1800"/>
            </a:lvl8pPr>
            <a:lvl9pPr lvl="8" indent="0" rtl="0">
              <a:spcBef>
                <a:spcPts val="0"/>
              </a:spcBef>
              <a:spcAft>
                <a:spcPts val="0"/>
              </a:spcAft>
              <a:buSzPts val="1900"/>
              <a:buFont typeface="Arial"/>
              <a:buNone/>
              <a:defRPr sz="1800"/>
            </a:lvl9pPr>
          </a:lstStyle>
          <a:p>
            <a:endParaRPr/>
          </a:p>
        </p:txBody>
      </p:sp>
      <p:grpSp>
        <p:nvGrpSpPr>
          <p:cNvPr id="28" name="Shape 28"/>
          <p:cNvGrpSpPr/>
          <p:nvPr/>
        </p:nvGrpSpPr>
        <p:grpSpPr>
          <a:xfrm>
            <a:off x="287572" y="4854616"/>
            <a:ext cx="635012" cy="148739"/>
            <a:chOff x="1841475" y="2392725"/>
            <a:chExt cx="3928925" cy="920275"/>
          </a:xfrm>
        </p:grpSpPr>
        <p:sp>
          <p:nvSpPr>
            <p:cNvPr id="29" name="Shape 2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0" name="Shape 3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1" name="Shape 3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2" name="Shape 3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3" name="Shape 3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4" name="Shape 3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5" name="Shape 3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36" name="Shape 3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cxnSp>
        <p:nvCxnSpPr>
          <p:cNvPr id="37" name="Shape 37"/>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8" name="Shape 38"/>
          <p:cNvSpPr txBox="1">
            <a:spLocks noGrp="1"/>
          </p:cNvSpPr>
          <p:nvPr>
            <p:ph type="subTitle" idx="1"/>
          </p:nvPr>
        </p:nvSpPr>
        <p:spPr>
          <a:xfrm>
            <a:off x="1740900" y="1801250"/>
            <a:ext cx="5662125" cy="377325"/>
          </a:xfrm>
          <a:prstGeom prst="rect">
            <a:avLst/>
          </a:prstGeom>
          <a:noFill/>
          <a:ln>
            <a:noFill/>
          </a:ln>
        </p:spPr>
        <p:txBody>
          <a:bodyPr spcFirstLastPara="1" wrap="square" lIns="121900" tIns="121900" rIns="121900" bIns="121900"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spTree>
    <p:extLst>
      <p:ext uri="{BB962C8B-B14F-4D97-AF65-F5344CB8AC3E}">
        <p14:creationId xmlns:p14="http://schemas.microsoft.com/office/powerpoint/2010/main" val="12951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39"/>
        <p:cNvGrpSpPr/>
        <p:nvPr/>
      </p:nvGrpSpPr>
      <p:grpSpPr>
        <a:xfrm>
          <a:off x="0" y="0"/>
          <a:ext cx="0" cy="0"/>
          <a:chOff x="0" y="0"/>
          <a:chExt cx="0" cy="0"/>
        </a:xfrm>
      </p:grpSpPr>
      <p:sp>
        <p:nvSpPr>
          <p:cNvPr id="40" name="Shape 40"/>
          <p:cNvSpPr/>
          <p:nvPr/>
        </p:nvSpPr>
        <p:spPr>
          <a:xfrm>
            <a:off x="0" y="0"/>
            <a:ext cx="3066075"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25" b="0" i="0" u="none" strike="noStrike" cap="none">
              <a:solidFill>
                <a:srgbClr val="000000"/>
              </a:solidFill>
              <a:latin typeface="Arial"/>
              <a:ea typeface="Arial"/>
              <a:cs typeface="Arial"/>
              <a:sym typeface="Arial"/>
            </a:endParaRPr>
          </a:p>
        </p:txBody>
      </p:sp>
      <p:sp>
        <p:nvSpPr>
          <p:cNvPr id="41" name="Shape 41"/>
          <p:cNvSpPr txBox="1">
            <a:spLocks noGrp="1"/>
          </p:cNvSpPr>
          <p:nvPr>
            <p:ph type="title"/>
          </p:nvPr>
        </p:nvSpPr>
        <p:spPr>
          <a:xfrm>
            <a:off x="193350" y="549625"/>
            <a:ext cx="2751300" cy="1473975"/>
          </a:xfrm>
          <a:prstGeom prst="rect">
            <a:avLst/>
          </a:prstGeom>
          <a:noFill/>
          <a:ln>
            <a:noFill/>
          </a:ln>
        </p:spPr>
        <p:txBody>
          <a:bodyPr spcFirstLastPara="1" wrap="square" lIns="121900" tIns="121900" rIns="121900" bIns="121900" anchor="b" anchorCtr="0"/>
          <a:lstStyle>
            <a:lvl1pPr marL="0" marR="0" lvl="0" indent="0" algn="l" rtl="0">
              <a:lnSpc>
                <a:spcPct val="100000"/>
              </a:lnSpc>
              <a:spcBef>
                <a:spcPts val="0"/>
              </a:spcBef>
              <a:spcAft>
                <a:spcPts val="0"/>
              </a:spcAft>
              <a:buClr>
                <a:schemeClr val="dk1"/>
              </a:buClr>
              <a:buSzPts val="1900"/>
              <a:buFont typeface="Proxima Nova"/>
              <a:buNone/>
              <a:defRPr sz="2475"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900"/>
              <a:buFont typeface="Arial"/>
              <a:buNone/>
              <a:defRPr sz="2475"/>
            </a:lvl2pPr>
            <a:lvl3pPr lvl="2" indent="0" rtl="0">
              <a:spcBef>
                <a:spcPts val="0"/>
              </a:spcBef>
              <a:spcAft>
                <a:spcPts val="0"/>
              </a:spcAft>
              <a:buSzPts val="1900"/>
              <a:buFont typeface="Arial"/>
              <a:buNone/>
              <a:defRPr sz="2475"/>
            </a:lvl3pPr>
            <a:lvl4pPr lvl="3" indent="0" rtl="0">
              <a:spcBef>
                <a:spcPts val="0"/>
              </a:spcBef>
              <a:spcAft>
                <a:spcPts val="0"/>
              </a:spcAft>
              <a:buSzPts val="1900"/>
              <a:buFont typeface="Arial"/>
              <a:buNone/>
              <a:defRPr sz="2475"/>
            </a:lvl4pPr>
            <a:lvl5pPr lvl="4" indent="0" rtl="0">
              <a:spcBef>
                <a:spcPts val="0"/>
              </a:spcBef>
              <a:spcAft>
                <a:spcPts val="0"/>
              </a:spcAft>
              <a:buSzPts val="1900"/>
              <a:buFont typeface="Arial"/>
              <a:buNone/>
              <a:defRPr sz="2475"/>
            </a:lvl5pPr>
            <a:lvl6pPr lvl="5" indent="0" rtl="0">
              <a:spcBef>
                <a:spcPts val="0"/>
              </a:spcBef>
              <a:spcAft>
                <a:spcPts val="0"/>
              </a:spcAft>
              <a:buSzPts val="1900"/>
              <a:buFont typeface="Arial"/>
              <a:buNone/>
              <a:defRPr sz="2475"/>
            </a:lvl6pPr>
            <a:lvl7pPr lvl="6" indent="0" rtl="0">
              <a:spcBef>
                <a:spcPts val="0"/>
              </a:spcBef>
              <a:spcAft>
                <a:spcPts val="0"/>
              </a:spcAft>
              <a:buSzPts val="1900"/>
              <a:buFont typeface="Arial"/>
              <a:buNone/>
              <a:defRPr sz="2475"/>
            </a:lvl7pPr>
            <a:lvl8pPr lvl="7" indent="0" rtl="0">
              <a:spcBef>
                <a:spcPts val="0"/>
              </a:spcBef>
              <a:spcAft>
                <a:spcPts val="0"/>
              </a:spcAft>
              <a:buSzPts val="1900"/>
              <a:buFont typeface="Arial"/>
              <a:buNone/>
              <a:defRPr sz="2475"/>
            </a:lvl8pPr>
            <a:lvl9pPr lvl="8" indent="0" rtl="0">
              <a:spcBef>
                <a:spcPts val="0"/>
              </a:spcBef>
              <a:spcAft>
                <a:spcPts val="0"/>
              </a:spcAft>
              <a:buSzPts val="1900"/>
              <a:buFont typeface="Arial"/>
              <a:buNone/>
              <a:defRPr sz="2475"/>
            </a:lvl9pPr>
          </a:lstStyle>
          <a:p>
            <a:endParaRPr/>
          </a:p>
        </p:txBody>
      </p:sp>
      <p:cxnSp>
        <p:nvCxnSpPr>
          <p:cNvPr id="42" name="Shape 42"/>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43" name="Shape 43"/>
          <p:cNvGrpSpPr/>
          <p:nvPr/>
        </p:nvGrpSpPr>
        <p:grpSpPr>
          <a:xfrm>
            <a:off x="287572" y="4854616"/>
            <a:ext cx="635012" cy="148739"/>
            <a:chOff x="1841475" y="2392725"/>
            <a:chExt cx="3928925" cy="920275"/>
          </a:xfrm>
        </p:grpSpPr>
        <p:sp>
          <p:nvSpPr>
            <p:cNvPr id="44" name="Shape 4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45" name="Shape 4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46" name="Shape 4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47" name="Shape 4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48" name="Shape 4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49" name="Shape 4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50" name="Shape 5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51" name="Shape 5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cxnSp>
        <p:nvCxnSpPr>
          <p:cNvPr id="52" name="Shape 52"/>
          <p:cNvCxnSpPr/>
          <p:nvPr/>
        </p:nvCxnSpPr>
        <p:spPr>
          <a:xfrm rot="10800000">
            <a:off x="295729"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53" name="Shape 53"/>
          <p:cNvSpPr txBox="1">
            <a:spLocks noGrp="1"/>
          </p:cNvSpPr>
          <p:nvPr>
            <p:ph type="subTitle" idx="1"/>
          </p:nvPr>
        </p:nvSpPr>
        <p:spPr>
          <a:xfrm>
            <a:off x="193350" y="2274300"/>
            <a:ext cx="2751300" cy="1495125"/>
          </a:xfrm>
          <a:prstGeom prst="rect">
            <a:avLst/>
          </a:prstGeom>
          <a:noFill/>
          <a:ln>
            <a:noFill/>
          </a:ln>
        </p:spPr>
        <p:txBody>
          <a:bodyPr spcFirstLastPara="1" wrap="square" lIns="121900" tIns="121900" rIns="121900" bIns="121900" anchor="t" anchorCtr="0"/>
          <a:lstStyle>
            <a:lvl1pPr lvl="0" rtl="0">
              <a:lnSpc>
                <a:spcPct val="110000"/>
              </a:lnSpc>
              <a:spcBef>
                <a:spcPts val="0"/>
              </a:spcBef>
              <a:spcAft>
                <a:spcPts val="0"/>
              </a:spcAft>
              <a:buNone/>
              <a:defRPr sz="1275">
                <a:solidFill>
                  <a:srgbClr val="FFFFFF"/>
                </a:solidFill>
                <a:latin typeface="Proxima Nova"/>
                <a:ea typeface="Proxima Nova"/>
                <a:cs typeface="Proxima Nova"/>
                <a:sym typeface="Proxima Nova"/>
              </a:defRPr>
            </a:lvl1pPr>
            <a:lvl2pPr lvl="1" rtl="0">
              <a:spcBef>
                <a:spcPts val="150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sp>
        <p:nvSpPr>
          <p:cNvPr id="54" name="Shape 54"/>
          <p:cNvSpPr txBox="1">
            <a:spLocks noGrp="1"/>
          </p:cNvSpPr>
          <p:nvPr>
            <p:ph type="body" idx="2"/>
          </p:nvPr>
        </p:nvSpPr>
        <p:spPr>
          <a:xfrm>
            <a:off x="3810675" y="549625"/>
            <a:ext cx="5047200" cy="4120200"/>
          </a:xfrm>
          <a:prstGeom prst="rect">
            <a:avLst/>
          </a:prstGeom>
          <a:noFill/>
          <a:ln>
            <a:noFill/>
          </a:ln>
        </p:spPr>
        <p:txBody>
          <a:bodyPr spcFirstLastPara="1" wrap="square" lIns="121900" tIns="121900" rIns="121900" bIns="121900" anchor="t" anchorCtr="0"/>
          <a:lstStyle>
            <a:lvl1pPr marL="342900" lvl="0" indent="-271463" rtl="0">
              <a:lnSpc>
                <a:spcPct val="110000"/>
              </a:lnSpc>
              <a:spcBef>
                <a:spcPts val="0"/>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1pPr>
            <a:lvl2pPr marL="685800" lvl="1"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2pPr>
            <a:lvl3pPr marL="1028700" lvl="2"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3pPr>
            <a:lvl4pPr marL="1371600" lvl="3"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4pPr>
            <a:lvl5pPr marL="1714500" lvl="4"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5pPr>
            <a:lvl6pPr marL="2057400" lvl="5"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6pPr>
            <a:lvl7pPr marL="2400300" lvl="6"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7pPr>
            <a:lvl8pPr marL="2743200" lvl="7" indent="-271463" rtl="0">
              <a:lnSpc>
                <a:spcPct val="110000"/>
              </a:lnSpc>
              <a:spcBef>
                <a:spcPts val="202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8pPr>
            <a:lvl9pPr marL="3086100" lvl="8" indent="-271463" rtl="0">
              <a:lnSpc>
                <a:spcPct val="110000"/>
              </a:lnSpc>
              <a:spcBef>
                <a:spcPts val="2025"/>
              </a:spcBef>
              <a:spcAft>
                <a:spcPts val="2025"/>
              </a:spcAft>
              <a:buClr>
                <a:schemeClr val="dk1"/>
              </a:buClr>
              <a:buSzPts val="2100"/>
              <a:buFont typeface="Proxima Nova"/>
              <a:buChar char="■"/>
              <a:defRPr sz="1575">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011157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grpSp>
        <p:nvGrpSpPr>
          <p:cNvPr id="58" name="Shape 58"/>
          <p:cNvGrpSpPr/>
          <p:nvPr/>
        </p:nvGrpSpPr>
        <p:grpSpPr>
          <a:xfrm>
            <a:off x="287572" y="4854616"/>
            <a:ext cx="635012" cy="148739"/>
            <a:chOff x="1841475" y="2392725"/>
            <a:chExt cx="3928925" cy="920275"/>
          </a:xfrm>
        </p:grpSpPr>
        <p:sp>
          <p:nvSpPr>
            <p:cNvPr id="59" name="Shape 5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0" name="Shape 6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1" name="Shape 6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2" name="Shape 6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3" name="Shape 6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4" name="Shape 6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5" name="Shape 6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66" name="Shape 6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
        <p:nvSpPr>
          <p:cNvPr id="67" name="Shape 67"/>
          <p:cNvSpPr txBox="1">
            <a:spLocks noGrp="1"/>
          </p:cNvSpPr>
          <p:nvPr>
            <p:ph type="body" idx="1"/>
          </p:nvPr>
        </p:nvSpPr>
        <p:spPr>
          <a:xfrm>
            <a:off x="915400" y="900400"/>
            <a:ext cx="7333200" cy="3769425"/>
          </a:xfrm>
          <a:prstGeom prst="rect">
            <a:avLst/>
          </a:prstGeom>
          <a:noFill/>
          <a:ln>
            <a:noFill/>
          </a:ln>
        </p:spPr>
        <p:txBody>
          <a:bodyPr spcFirstLastPara="1" wrap="square" lIns="121900" tIns="121900" rIns="121900" bIns="121900" anchor="t" anchorCtr="0"/>
          <a:lstStyle>
            <a:lvl1pPr marL="342900" lvl="0" indent="-261938" rtl="0">
              <a:lnSpc>
                <a:spcPct val="110000"/>
              </a:lnSpc>
              <a:spcBef>
                <a:spcPts val="0"/>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1pPr>
            <a:lvl2pPr marL="685800" lvl="1"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2pPr>
            <a:lvl3pPr marL="1028700" lvl="2"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3pPr>
            <a:lvl4pPr marL="1371600" lvl="3"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4pPr>
            <a:lvl5pPr marL="1714500" lvl="4"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5pPr>
            <a:lvl6pPr marL="2057400" lvl="5"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6pPr>
            <a:lvl7pPr marL="2400300" lvl="6"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7pPr>
            <a:lvl8pPr marL="2743200" lvl="7"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8pPr>
            <a:lvl9pPr marL="3086100" lvl="8" indent="-261938" rtl="0">
              <a:lnSpc>
                <a:spcPct val="110000"/>
              </a:lnSpc>
              <a:spcBef>
                <a:spcPts val="975"/>
              </a:spcBef>
              <a:spcAft>
                <a:spcPts val="975"/>
              </a:spcAft>
              <a:buClr>
                <a:schemeClr val="dk1"/>
              </a:buClr>
              <a:buSzPts val="1900"/>
              <a:buFont typeface="Proxima Nova"/>
              <a:buChar char="■"/>
              <a:defRPr sz="1425">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134130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grpSp>
        <p:nvGrpSpPr>
          <p:cNvPr id="70" name="Shape 70"/>
          <p:cNvGrpSpPr/>
          <p:nvPr/>
        </p:nvGrpSpPr>
        <p:grpSpPr>
          <a:xfrm>
            <a:off x="287572" y="4854616"/>
            <a:ext cx="635012" cy="148739"/>
            <a:chOff x="1841475" y="2392725"/>
            <a:chExt cx="3928925" cy="920275"/>
          </a:xfrm>
        </p:grpSpPr>
        <p:sp>
          <p:nvSpPr>
            <p:cNvPr id="71" name="Shape 7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2" name="Shape 7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3" name="Shape 7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4" name="Shape 7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5" name="Shape 7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6" name="Shape 7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7" name="Shape 7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78" name="Shape 7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
        <p:nvSpPr>
          <p:cNvPr id="79" name="Shape 79"/>
          <p:cNvSpPr/>
          <p:nvPr/>
        </p:nvSpPr>
        <p:spPr>
          <a:xfrm>
            <a:off x="285750" y="907200"/>
            <a:ext cx="8569800" cy="3762225"/>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050"/>
          </a:p>
        </p:txBody>
      </p:sp>
      <p:cxnSp>
        <p:nvCxnSpPr>
          <p:cNvPr id="80" name="Shape 80"/>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81" name="Shape 81"/>
          <p:cNvCxnSpPr/>
          <p:nvPr/>
        </p:nvCxnSpPr>
        <p:spPr>
          <a:xfrm>
            <a:off x="287537"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82" name="Shape 82"/>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83" name="Shape 83"/>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173587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84"/>
        <p:cNvGrpSpPr/>
        <p:nvPr/>
      </p:nvGrpSpPr>
      <p:grpSpPr>
        <a:xfrm>
          <a:off x="0" y="0"/>
          <a:ext cx="0" cy="0"/>
          <a:chOff x="0" y="0"/>
          <a:chExt cx="0" cy="0"/>
        </a:xfrm>
      </p:grpSpPr>
      <p:pic>
        <p:nvPicPr>
          <p:cNvPr id="85" name="Shape 85"/>
          <p:cNvPicPr preferRelativeResize="0"/>
          <p:nvPr/>
        </p:nvPicPr>
        <p:blipFill>
          <a:blip r:embed="rId2">
            <a:alphaModFix/>
          </a:blip>
          <a:stretch>
            <a:fillRect/>
          </a:stretch>
        </p:blipFill>
        <p:spPr>
          <a:xfrm>
            <a:off x="0" y="0"/>
            <a:ext cx="9144000" cy="5143488"/>
          </a:xfrm>
          <a:prstGeom prst="rect">
            <a:avLst/>
          </a:prstGeom>
          <a:noFill/>
          <a:ln>
            <a:noFill/>
          </a:ln>
        </p:spPr>
      </p:pic>
      <p:sp>
        <p:nvSpPr>
          <p:cNvPr id="86" name="Shape 86"/>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grpSp>
        <p:nvGrpSpPr>
          <p:cNvPr id="87" name="Shape 87"/>
          <p:cNvGrpSpPr/>
          <p:nvPr/>
        </p:nvGrpSpPr>
        <p:grpSpPr>
          <a:xfrm>
            <a:off x="287572" y="4854616"/>
            <a:ext cx="635012" cy="148739"/>
            <a:chOff x="1841475" y="2392725"/>
            <a:chExt cx="3928925" cy="920275"/>
          </a:xfrm>
        </p:grpSpPr>
        <p:sp>
          <p:nvSpPr>
            <p:cNvPr id="88" name="Shape 8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89" name="Shape 8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0" name="Shape 9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1" name="Shape 9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2" name="Shape 9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3" name="Shape 9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4" name="Shape 9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95" name="Shape 9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Tree>
    <p:extLst>
      <p:ext uri="{BB962C8B-B14F-4D97-AF65-F5344CB8AC3E}">
        <p14:creationId xmlns:p14="http://schemas.microsoft.com/office/powerpoint/2010/main" val="38493612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rgbClr val="FFFFFF"/>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grpSp>
        <p:nvGrpSpPr>
          <p:cNvPr id="98" name="Shape 98"/>
          <p:cNvGrpSpPr/>
          <p:nvPr/>
        </p:nvGrpSpPr>
        <p:grpSpPr>
          <a:xfrm>
            <a:off x="287572" y="4854616"/>
            <a:ext cx="635012" cy="148739"/>
            <a:chOff x="1841475" y="2392725"/>
            <a:chExt cx="3928925" cy="920275"/>
          </a:xfrm>
        </p:grpSpPr>
        <p:sp>
          <p:nvSpPr>
            <p:cNvPr id="99" name="Shape 9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0" name="Shape 10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1" name="Shape 10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2" name="Shape 10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3" name="Shape 10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4" name="Shape 10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5" name="Shape 10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06" name="Shape 10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Tree>
    <p:extLst>
      <p:ext uri="{BB962C8B-B14F-4D97-AF65-F5344CB8AC3E}">
        <p14:creationId xmlns:p14="http://schemas.microsoft.com/office/powerpoint/2010/main" val="2587585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07"/>
        <p:cNvGrpSpPr/>
        <p:nvPr/>
      </p:nvGrpSpPr>
      <p:grpSpPr>
        <a:xfrm>
          <a:off x="0" y="0"/>
          <a:ext cx="0" cy="0"/>
          <a:chOff x="0" y="0"/>
          <a:chExt cx="0" cy="0"/>
        </a:xfrm>
      </p:grpSpPr>
      <p:cxnSp>
        <p:nvCxnSpPr>
          <p:cNvPr id="108" name="Shape 108"/>
          <p:cNvCxnSpPr/>
          <p:nvPr/>
        </p:nvCxnSpPr>
        <p:spPr>
          <a:xfrm rot="10800000">
            <a:off x="6081375" y="905625"/>
            <a:ext cx="0" cy="3764475"/>
          </a:xfrm>
          <a:prstGeom prst="straightConnector1">
            <a:avLst/>
          </a:prstGeom>
          <a:noFill/>
          <a:ln w="19050" cap="flat" cmpd="sng">
            <a:solidFill>
              <a:srgbClr val="D9D9D9"/>
            </a:solidFill>
            <a:prstDash val="solid"/>
            <a:round/>
            <a:headEnd type="none" w="sm" len="sm"/>
            <a:tailEnd type="none" w="sm" len="sm"/>
          </a:ln>
        </p:spPr>
      </p:cxnSp>
      <p:sp>
        <p:nvSpPr>
          <p:cNvPr id="109" name="Shape 109"/>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grpSp>
        <p:nvGrpSpPr>
          <p:cNvPr id="110" name="Shape 110"/>
          <p:cNvGrpSpPr/>
          <p:nvPr/>
        </p:nvGrpSpPr>
        <p:grpSpPr>
          <a:xfrm>
            <a:off x="287572" y="4854616"/>
            <a:ext cx="635012" cy="148739"/>
            <a:chOff x="1841475" y="2392725"/>
            <a:chExt cx="3928925" cy="920275"/>
          </a:xfrm>
        </p:grpSpPr>
        <p:sp>
          <p:nvSpPr>
            <p:cNvPr id="111" name="Shape 11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2" name="Shape 11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3" name="Shape 11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4" name="Shape 11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5" name="Shape 11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6" name="Shape 11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7" name="Shape 11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18" name="Shape 11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cxnSp>
        <p:nvCxnSpPr>
          <p:cNvPr id="119" name="Shape 119"/>
          <p:cNvCxnSpPr/>
          <p:nvPr/>
        </p:nvCxnSpPr>
        <p:spPr>
          <a:xfrm>
            <a:off x="6078287"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20" name="Shape 120"/>
          <p:cNvSpPr txBox="1">
            <a:spLocks noGrp="1"/>
          </p:cNvSpPr>
          <p:nvPr>
            <p:ph type="body" idx="1"/>
          </p:nvPr>
        </p:nvSpPr>
        <p:spPr>
          <a:xfrm>
            <a:off x="192475" y="900400"/>
            <a:ext cx="5618700" cy="3769425"/>
          </a:xfrm>
          <a:prstGeom prst="rect">
            <a:avLst/>
          </a:prstGeom>
          <a:noFill/>
          <a:ln>
            <a:noFill/>
          </a:ln>
        </p:spPr>
        <p:txBody>
          <a:bodyPr spcFirstLastPara="1" wrap="square" lIns="121900" tIns="121900" rIns="121900" bIns="121900" anchor="t" anchorCtr="0"/>
          <a:lstStyle>
            <a:lvl1pPr marL="342900" lvl="0" indent="-261938" rtl="0">
              <a:lnSpc>
                <a:spcPct val="110000"/>
              </a:lnSpc>
              <a:spcBef>
                <a:spcPts val="0"/>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1pPr>
            <a:lvl2pPr marL="685800" lvl="1"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2pPr>
            <a:lvl3pPr marL="1028700" lvl="2"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3pPr>
            <a:lvl4pPr marL="1371600" lvl="3"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4pPr>
            <a:lvl5pPr marL="1714500" lvl="4"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5pPr>
            <a:lvl6pPr marL="2057400" lvl="5"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6pPr>
            <a:lvl7pPr marL="2400300" lvl="6"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7pPr>
            <a:lvl8pPr marL="2743200" lvl="7" indent="-261938" rtl="0">
              <a:lnSpc>
                <a:spcPct val="110000"/>
              </a:lnSpc>
              <a:spcBef>
                <a:spcPts val="975"/>
              </a:spcBef>
              <a:spcAft>
                <a:spcPts val="0"/>
              </a:spcAft>
              <a:buClr>
                <a:schemeClr val="dk1"/>
              </a:buClr>
              <a:buSzPts val="1900"/>
              <a:buFont typeface="Proxima Nova"/>
              <a:buChar char="○"/>
              <a:defRPr sz="1425">
                <a:solidFill>
                  <a:schemeClr val="dk1"/>
                </a:solidFill>
                <a:latin typeface="Proxima Nova"/>
                <a:ea typeface="Proxima Nova"/>
                <a:cs typeface="Proxima Nova"/>
                <a:sym typeface="Proxima Nova"/>
              </a:defRPr>
            </a:lvl8pPr>
            <a:lvl9pPr marL="3086100" lvl="8" indent="-261938" rtl="0">
              <a:lnSpc>
                <a:spcPct val="110000"/>
              </a:lnSpc>
              <a:spcBef>
                <a:spcPts val="975"/>
              </a:spcBef>
              <a:spcAft>
                <a:spcPts val="975"/>
              </a:spcAft>
              <a:buClr>
                <a:schemeClr val="dk1"/>
              </a:buClr>
              <a:buSzPts val="1900"/>
              <a:buFont typeface="Proxima Nova"/>
              <a:buChar char="■"/>
              <a:defRPr sz="1425">
                <a:solidFill>
                  <a:schemeClr val="dk1"/>
                </a:solidFill>
                <a:latin typeface="Proxima Nova"/>
                <a:ea typeface="Proxima Nova"/>
                <a:cs typeface="Proxima Nova"/>
                <a:sym typeface="Proxima Nova"/>
              </a:defRPr>
            </a:lvl9pPr>
          </a:lstStyle>
          <a:p>
            <a:endParaRPr/>
          </a:p>
        </p:txBody>
      </p:sp>
      <p:sp>
        <p:nvSpPr>
          <p:cNvPr id="121" name="Shape 121"/>
          <p:cNvSpPr txBox="1">
            <a:spLocks noGrp="1"/>
          </p:cNvSpPr>
          <p:nvPr>
            <p:ph type="body" idx="2"/>
          </p:nvPr>
        </p:nvSpPr>
        <p:spPr>
          <a:xfrm>
            <a:off x="6222125" y="900400"/>
            <a:ext cx="2729475" cy="3769425"/>
          </a:xfrm>
          <a:prstGeom prst="rect">
            <a:avLst/>
          </a:prstGeom>
          <a:noFill/>
          <a:ln>
            <a:noFill/>
          </a:ln>
        </p:spPr>
        <p:txBody>
          <a:bodyPr spcFirstLastPara="1" wrap="square" lIns="121900" tIns="121900" rIns="121900" bIns="121900" anchor="t" anchorCtr="0"/>
          <a:lstStyle>
            <a:lvl1pPr marL="342900" lvl="0" indent="-252413" rtl="0">
              <a:lnSpc>
                <a:spcPct val="110000"/>
              </a:lnSpc>
              <a:spcBef>
                <a:spcPts val="0"/>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1pPr>
            <a:lvl2pPr marL="685800" lvl="1"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2pPr>
            <a:lvl3pPr marL="1028700" lvl="2"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3pPr>
            <a:lvl4pPr marL="1371600" lvl="3"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4pPr>
            <a:lvl5pPr marL="1714500" lvl="4"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5pPr>
            <a:lvl6pPr marL="2057400" lvl="5"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6pPr>
            <a:lvl7pPr marL="2400300" lvl="6"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7pPr>
            <a:lvl8pPr marL="2743200" lvl="7" indent="-252413" rtl="0">
              <a:lnSpc>
                <a:spcPct val="110000"/>
              </a:lnSpc>
              <a:spcBef>
                <a:spcPts val="2025"/>
              </a:spcBef>
              <a:spcAft>
                <a:spcPts val="0"/>
              </a:spcAft>
              <a:buClr>
                <a:schemeClr val="lt2"/>
              </a:buClr>
              <a:buSzPts val="1700"/>
              <a:buFont typeface="Proxima Nova"/>
              <a:buChar char="○"/>
              <a:defRPr sz="1275" b="1">
                <a:solidFill>
                  <a:schemeClr val="lt2"/>
                </a:solidFill>
                <a:latin typeface="Proxima Nova"/>
                <a:ea typeface="Proxima Nova"/>
                <a:cs typeface="Proxima Nova"/>
                <a:sym typeface="Proxima Nova"/>
              </a:defRPr>
            </a:lvl8pPr>
            <a:lvl9pPr marL="3086100" lvl="8" indent="-252413" rtl="0">
              <a:lnSpc>
                <a:spcPct val="110000"/>
              </a:lnSpc>
              <a:spcBef>
                <a:spcPts val="2025"/>
              </a:spcBef>
              <a:spcAft>
                <a:spcPts val="2025"/>
              </a:spcAft>
              <a:buClr>
                <a:schemeClr val="lt2"/>
              </a:buClr>
              <a:buSzPts val="1700"/>
              <a:buFont typeface="Proxima Nova"/>
              <a:buChar char="■"/>
              <a:defRPr sz="1275"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808924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22"/>
        <p:cNvGrpSpPr/>
        <p:nvPr/>
      </p:nvGrpSpPr>
      <p:grpSpPr>
        <a:xfrm>
          <a:off x="0" y="0"/>
          <a:ext cx="0" cy="0"/>
          <a:chOff x="0" y="0"/>
          <a:chExt cx="0" cy="0"/>
        </a:xfrm>
      </p:grpSpPr>
      <p:cxnSp>
        <p:nvCxnSpPr>
          <p:cNvPr id="123" name="Shape 123"/>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4" name="Shape 124"/>
          <p:cNvGrpSpPr/>
          <p:nvPr/>
        </p:nvGrpSpPr>
        <p:grpSpPr>
          <a:xfrm>
            <a:off x="287572" y="4854616"/>
            <a:ext cx="635012" cy="148739"/>
            <a:chOff x="1841475" y="2392725"/>
            <a:chExt cx="3928925" cy="920275"/>
          </a:xfrm>
        </p:grpSpPr>
        <p:sp>
          <p:nvSpPr>
            <p:cNvPr id="125" name="Shape 1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26" name="Shape 1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27" name="Shape 1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28" name="Shape 1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29" name="Shape 1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30" name="Shape 1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31" name="Shape 1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32" name="Shape 1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
        <p:nvSpPr>
          <p:cNvPr id="133" name="Shape 133"/>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cxnSp>
        <p:nvCxnSpPr>
          <p:cNvPr id="134" name="Shape 134"/>
          <p:cNvCxnSpPr/>
          <p:nvPr/>
        </p:nvCxnSpPr>
        <p:spPr>
          <a:xfrm rot="10800000">
            <a:off x="4572000" y="905625"/>
            <a:ext cx="0" cy="3764475"/>
          </a:xfrm>
          <a:prstGeom prst="straightConnector1">
            <a:avLst/>
          </a:prstGeom>
          <a:noFill/>
          <a:ln w="19050" cap="flat" cmpd="sng">
            <a:solidFill>
              <a:srgbClr val="D9D9D9"/>
            </a:solidFill>
            <a:prstDash val="solid"/>
            <a:round/>
            <a:headEnd type="none" w="sm" len="sm"/>
            <a:tailEnd type="none" w="sm" len="sm"/>
          </a:ln>
        </p:spPr>
      </p:cxnSp>
      <p:sp>
        <p:nvSpPr>
          <p:cNvPr id="135" name="Shape 135"/>
          <p:cNvSpPr txBox="1">
            <a:spLocks noGrp="1"/>
          </p:cNvSpPr>
          <p:nvPr>
            <p:ph type="body" idx="1"/>
          </p:nvPr>
        </p:nvSpPr>
        <p:spPr>
          <a:xfrm>
            <a:off x="192475" y="900400"/>
            <a:ext cx="4112100" cy="3769425"/>
          </a:xfrm>
          <a:prstGeom prst="rect">
            <a:avLst/>
          </a:prstGeom>
          <a:noFill/>
          <a:ln>
            <a:noFill/>
          </a:ln>
        </p:spPr>
        <p:txBody>
          <a:bodyPr spcFirstLastPara="1" wrap="square" lIns="121900" tIns="121900" rIns="121900" bIns="121900" anchor="t" anchorCtr="0"/>
          <a:lstStyle>
            <a:lvl1pPr marL="342900" lvl="0" indent="-252413" rtl="0">
              <a:lnSpc>
                <a:spcPct val="110000"/>
              </a:lnSpc>
              <a:spcBef>
                <a:spcPts val="0"/>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1pPr>
            <a:lvl2pPr marL="685800" lvl="1"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2pPr>
            <a:lvl3pPr marL="1028700" lvl="2"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3pPr>
            <a:lvl4pPr marL="1371600" lvl="3"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4pPr>
            <a:lvl5pPr marL="1714500" lvl="4"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5pPr>
            <a:lvl6pPr marL="2057400" lvl="5"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6pPr>
            <a:lvl7pPr marL="2400300" lvl="6"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7pPr>
            <a:lvl8pPr marL="2743200" lvl="7"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8pPr>
            <a:lvl9pPr marL="3086100" lvl="8" indent="-252413" rtl="0">
              <a:lnSpc>
                <a:spcPct val="110000"/>
              </a:lnSpc>
              <a:spcBef>
                <a:spcPts val="975"/>
              </a:spcBef>
              <a:spcAft>
                <a:spcPts val="975"/>
              </a:spcAft>
              <a:buClr>
                <a:schemeClr val="dk1"/>
              </a:buClr>
              <a:buSzPts val="1700"/>
              <a:buFont typeface="Proxima Nova"/>
              <a:buChar char="■"/>
              <a:defRPr sz="1275">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body" idx="2"/>
          </p:nvPr>
        </p:nvSpPr>
        <p:spPr>
          <a:xfrm>
            <a:off x="4750000" y="900400"/>
            <a:ext cx="4112100" cy="3769425"/>
          </a:xfrm>
          <a:prstGeom prst="rect">
            <a:avLst/>
          </a:prstGeom>
          <a:noFill/>
          <a:ln>
            <a:noFill/>
          </a:ln>
        </p:spPr>
        <p:txBody>
          <a:bodyPr spcFirstLastPara="1" wrap="square" lIns="121900" tIns="121900" rIns="121900" bIns="121900" anchor="t" anchorCtr="0"/>
          <a:lstStyle>
            <a:lvl1pPr marL="342900" lvl="0" indent="-252413" rtl="0">
              <a:lnSpc>
                <a:spcPct val="110000"/>
              </a:lnSpc>
              <a:spcBef>
                <a:spcPts val="0"/>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1pPr>
            <a:lvl2pPr marL="685800" lvl="1"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2pPr>
            <a:lvl3pPr marL="1028700" lvl="2"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3pPr>
            <a:lvl4pPr marL="1371600" lvl="3"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4pPr>
            <a:lvl5pPr marL="1714500" lvl="4"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5pPr>
            <a:lvl6pPr marL="2057400" lvl="5"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6pPr>
            <a:lvl7pPr marL="2400300" lvl="6"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7pPr>
            <a:lvl8pPr marL="2743200" lvl="7" indent="-252413" rtl="0">
              <a:lnSpc>
                <a:spcPct val="110000"/>
              </a:lnSpc>
              <a:spcBef>
                <a:spcPts val="975"/>
              </a:spcBef>
              <a:spcAft>
                <a:spcPts val="0"/>
              </a:spcAft>
              <a:buClr>
                <a:schemeClr val="dk1"/>
              </a:buClr>
              <a:buSzPts val="1700"/>
              <a:buFont typeface="Proxima Nova"/>
              <a:buChar char="○"/>
              <a:defRPr sz="1275">
                <a:solidFill>
                  <a:schemeClr val="dk1"/>
                </a:solidFill>
                <a:latin typeface="Proxima Nova"/>
                <a:ea typeface="Proxima Nova"/>
                <a:cs typeface="Proxima Nova"/>
                <a:sym typeface="Proxima Nova"/>
              </a:defRPr>
            </a:lvl8pPr>
            <a:lvl9pPr marL="3086100" lvl="8" indent="-252413" rtl="0">
              <a:lnSpc>
                <a:spcPct val="110000"/>
              </a:lnSpc>
              <a:spcBef>
                <a:spcPts val="975"/>
              </a:spcBef>
              <a:spcAft>
                <a:spcPts val="975"/>
              </a:spcAft>
              <a:buClr>
                <a:schemeClr val="dk1"/>
              </a:buClr>
              <a:buSzPts val="1700"/>
              <a:buFont typeface="Proxima Nova"/>
              <a:buChar char="■"/>
              <a:defRPr sz="1275">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88674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37"/>
        <p:cNvGrpSpPr/>
        <p:nvPr/>
      </p:nvGrpSpPr>
      <p:grpSpPr>
        <a:xfrm>
          <a:off x="0" y="0"/>
          <a:ext cx="0" cy="0"/>
          <a:chOff x="0" y="0"/>
          <a:chExt cx="0" cy="0"/>
        </a:xfrm>
      </p:grpSpPr>
      <p:sp>
        <p:nvSpPr>
          <p:cNvPr id="138" name="Shape 138"/>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75">
                <a:solidFill>
                  <a:schemeClr val="dk1"/>
                </a:solidFill>
                <a:latin typeface="Proxima Nova"/>
                <a:ea typeface="Proxima Nova"/>
                <a:cs typeface="Proxima Nova"/>
                <a:sym typeface="Proxima Nova"/>
              </a:rPr>
              <a:t>Cover w/ Image</a:t>
            </a:r>
            <a:endParaRPr sz="975">
              <a:solidFill>
                <a:schemeClr val="dk1"/>
              </a:solidFill>
              <a:latin typeface="Proxima Nova"/>
              <a:ea typeface="Proxima Nova"/>
              <a:cs typeface="Proxima Nova"/>
              <a:sym typeface="Proxima Nova"/>
            </a:endParaRPr>
          </a:p>
        </p:txBody>
      </p:sp>
      <p:cxnSp>
        <p:nvCxnSpPr>
          <p:cNvPr id="139" name="Shape 139"/>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40" name="Shape 140"/>
          <p:cNvGrpSpPr/>
          <p:nvPr/>
        </p:nvGrpSpPr>
        <p:grpSpPr>
          <a:xfrm>
            <a:off x="287572" y="4854616"/>
            <a:ext cx="635012" cy="148739"/>
            <a:chOff x="1841475" y="2392725"/>
            <a:chExt cx="3928925" cy="920275"/>
          </a:xfrm>
        </p:grpSpPr>
        <p:sp>
          <p:nvSpPr>
            <p:cNvPr id="141" name="Shape 14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2" name="Shape 14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3" name="Shape 14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4" name="Shape 14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5" name="Shape 14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6" name="Shape 14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7" name="Shape 14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sp>
          <p:nvSpPr>
            <p:cNvPr id="148" name="Shape 14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1050"/>
            </a:p>
          </p:txBody>
        </p:sp>
      </p:grpSp>
      <p:sp>
        <p:nvSpPr>
          <p:cNvPr id="149" name="Shape 149"/>
          <p:cNvSpPr txBox="1">
            <a:spLocks noGrp="1"/>
          </p:cNvSpPr>
          <p:nvPr>
            <p:ph type="title"/>
          </p:nvPr>
        </p:nvSpPr>
        <p:spPr>
          <a:xfrm>
            <a:off x="192475" y="151275"/>
            <a:ext cx="4281300" cy="393975"/>
          </a:xfrm>
          <a:prstGeom prst="rect">
            <a:avLst/>
          </a:prstGeom>
          <a:noFill/>
          <a:ln>
            <a:noFill/>
          </a:ln>
        </p:spPr>
        <p:txBody>
          <a:bodyPr spcFirstLastPara="1" wrap="square" lIns="121900" tIns="121900" rIns="121900" bIns="121900" anchor="t" anchorCtr="0"/>
          <a:lstStyle>
            <a:lvl1pPr lvl="0" rtl="0">
              <a:spcBef>
                <a:spcPts val="0"/>
              </a:spcBef>
              <a:spcAft>
                <a:spcPts val="0"/>
              </a:spcAft>
              <a:buNone/>
              <a:defRPr sz="2475" b="1">
                <a:solidFill>
                  <a:schemeClr val="dk1"/>
                </a:solidFill>
                <a:latin typeface="Proxima Nova"/>
                <a:ea typeface="Proxima Nova"/>
                <a:cs typeface="Proxima Nova"/>
                <a:sym typeface="Proxima Nova"/>
              </a:defRPr>
            </a:lvl1pPr>
            <a:lvl2pPr lvl="1" rtl="0">
              <a:spcBef>
                <a:spcPts val="0"/>
              </a:spcBef>
              <a:spcAft>
                <a:spcPts val="0"/>
              </a:spcAft>
              <a:buNone/>
              <a:defRPr sz="1425"/>
            </a:lvl2pPr>
            <a:lvl3pPr lvl="2" rtl="0">
              <a:spcBef>
                <a:spcPts val="0"/>
              </a:spcBef>
              <a:spcAft>
                <a:spcPts val="0"/>
              </a:spcAft>
              <a:buNone/>
              <a:defRPr sz="1425"/>
            </a:lvl3pPr>
            <a:lvl4pPr lvl="3" rtl="0">
              <a:spcBef>
                <a:spcPts val="0"/>
              </a:spcBef>
              <a:spcAft>
                <a:spcPts val="0"/>
              </a:spcAft>
              <a:buNone/>
              <a:defRPr sz="1425"/>
            </a:lvl4pPr>
            <a:lvl5pPr lvl="4" rtl="0">
              <a:spcBef>
                <a:spcPts val="0"/>
              </a:spcBef>
              <a:spcAft>
                <a:spcPts val="0"/>
              </a:spcAft>
              <a:buNone/>
              <a:defRPr sz="1425"/>
            </a:lvl5pPr>
            <a:lvl6pPr lvl="5" rtl="0">
              <a:spcBef>
                <a:spcPts val="0"/>
              </a:spcBef>
              <a:spcAft>
                <a:spcPts val="0"/>
              </a:spcAft>
              <a:buNone/>
              <a:defRPr sz="1425"/>
            </a:lvl6pPr>
            <a:lvl7pPr lvl="6" rtl="0">
              <a:spcBef>
                <a:spcPts val="0"/>
              </a:spcBef>
              <a:spcAft>
                <a:spcPts val="0"/>
              </a:spcAft>
              <a:buNone/>
              <a:defRPr sz="1425"/>
            </a:lvl7pPr>
            <a:lvl8pPr lvl="7" rtl="0">
              <a:spcBef>
                <a:spcPts val="0"/>
              </a:spcBef>
              <a:spcAft>
                <a:spcPts val="0"/>
              </a:spcAft>
              <a:buNone/>
              <a:defRPr sz="1425"/>
            </a:lvl8pPr>
            <a:lvl9pPr lvl="8" rtl="0">
              <a:spcBef>
                <a:spcPts val="0"/>
              </a:spcBef>
              <a:spcAft>
                <a:spcPts val="0"/>
              </a:spcAft>
              <a:buNone/>
              <a:defRPr sz="1425"/>
            </a:lvl9pPr>
          </a:lstStyle>
          <a:p>
            <a:endParaRPr/>
          </a:p>
        </p:txBody>
      </p:sp>
      <p:sp>
        <p:nvSpPr>
          <p:cNvPr id="150" name="Shape 150"/>
          <p:cNvSpPr txBox="1">
            <a:spLocks noGrp="1"/>
          </p:cNvSpPr>
          <p:nvPr>
            <p:ph type="body" idx="1"/>
          </p:nvPr>
        </p:nvSpPr>
        <p:spPr>
          <a:xfrm>
            <a:off x="192475" y="900400"/>
            <a:ext cx="4254525" cy="3769425"/>
          </a:xfrm>
          <a:prstGeom prst="rect">
            <a:avLst/>
          </a:prstGeom>
          <a:noFill/>
          <a:ln>
            <a:noFill/>
          </a:ln>
        </p:spPr>
        <p:txBody>
          <a:bodyPr spcFirstLastPara="1" wrap="square" lIns="121900" tIns="121900" rIns="121900" bIns="121900" anchor="t" anchorCtr="0"/>
          <a:lstStyle>
            <a:lvl1pPr marL="342900" lvl="0" indent="-271463" rtl="0">
              <a:lnSpc>
                <a:spcPct val="110000"/>
              </a:lnSpc>
              <a:spcBef>
                <a:spcPts val="0"/>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1pPr>
            <a:lvl2pPr marL="685800" lvl="1"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2pPr>
            <a:lvl3pPr marL="1028700" lvl="2"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3pPr>
            <a:lvl4pPr marL="1371600" lvl="3"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4pPr>
            <a:lvl5pPr marL="1714500" lvl="4"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5pPr>
            <a:lvl6pPr marL="2057400" lvl="5"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6pPr>
            <a:lvl7pPr marL="2400300" lvl="6"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7pPr>
            <a:lvl8pPr marL="2743200" lvl="7" indent="-271463" rtl="0">
              <a:lnSpc>
                <a:spcPct val="110000"/>
              </a:lnSpc>
              <a:spcBef>
                <a:spcPts val="975"/>
              </a:spcBef>
              <a:spcAft>
                <a:spcPts val="0"/>
              </a:spcAft>
              <a:buClr>
                <a:schemeClr val="dk1"/>
              </a:buClr>
              <a:buSzPts val="2100"/>
              <a:buFont typeface="Proxima Nova"/>
              <a:buChar char="○"/>
              <a:defRPr sz="1575">
                <a:solidFill>
                  <a:schemeClr val="dk1"/>
                </a:solidFill>
                <a:latin typeface="Proxima Nova"/>
                <a:ea typeface="Proxima Nova"/>
                <a:cs typeface="Proxima Nova"/>
                <a:sym typeface="Proxima Nova"/>
              </a:defRPr>
            </a:lvl8pPr>
            <a:lvl9pPr marL="3086100" lvl="8" indent="-271463" rtl="0">
              <a:lnSpc>
                <a:spcPct val="110000"/>
              </a:lnSpc>
              <a:spcBef>
                <a:spcPts val="975"/>
              </a:spcBef>
              <a:spcAft>
                <a:spcPts val="975"/>
              </a:spcAft>
              <a:buClr>
                <a:schemeClr val="dk1"/>
              </a:buClr>
              <a:buSzPts val="2100"/>
              <a:buFont typeface="Proxima Nova"/>
              <a:buChar char="■"/>
              <a:defRPr sz="1575">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18565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48"/>
        <p:cNvGrpSpPr/>
        <p:nvPr/>
      </p:nvGrpSpPr>
      <p:grpSpPr>
        <a:xfrm>
          <a:off x="0" y="0"/>
          <a:ext cx="0" cy="0"/>
          <a:chOff x="0" y="0"/>
          <a:chExt cx="0" cy="0"/>
        </a:xfrm>
      </p:grpSpPr>
      <p:pic>
        <p:nvPicPr>
          <p:cNvPr id="49" name="Shape 49"/>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50" name="Shape 5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grpSp>
        <p:nvGrpSpPr>
          <p:cNvPr id="51" name="Shape 51"/>
          <p:cNvGrpSpPr/>
          <p:nvPr/>
        </p:nvGrpSpPr>
        <p:grpSpPr>
          <a:xfrm>
            <a:off x="287525" y="4854556"/>
            <a:ext cx="634914" cy="148716"/>
            <a:chOff x="1841475" y="2392725"/>
            <a:chExt cx="3928925" cy="920275"/>
          </a:xfrm>
        </p:grpSpPr>
        <p:sp>
          <p:nvSpPr>
            <p:cNvPr id="52" name="Shape 5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Shape 5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Shape 5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Shape 5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Shape 5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Shape 5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Shape 5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623888" y="1282304"/>
            <a:ext cx="7886700" cy="213952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F27C3A"/>
              </a:buClr>
              <a:buSzPts val="6000"/>
              <a:buFont typeface="Arial"/>
              <a:buNone/>
              <a:defRPr sz="4500" b="0" i="0" u="none" strike="noStrike" cap="none">
                <a:solidFill>
                  <a:srgbClr val="F27C3A"/>
                </a:solidFill>
                <a:latin typeface="Arial"/>
                <a:ea typeface="Arial"/>
                <a:cs typeface="Arial"/>
                <a:sym typeface="Arial"/>
              </a:defRPr>
            </a:lvl1pPr>
            <a:lvl2pPr lvl="1" rtl="0">
              <a:spcBef>
                <a:spcPts val="0"/>
              </a:spcBef>
              <a:spcAft>
                <a:spcPts val="0"/>
              </a:spcAft>
              <a:buSzPts val="1400"/>
              <a:buNone/>
              <a:defRPr sz="1350"/>
            </a:lvl2pPr>
            <a:lvl3pPr lvl="2" rtl="0">
              <a:spcBef>
                <a:spcPts val="0"/>
              </a:spcBef>
              <a:spcAft>
                <a:spcPts val="0"/>
              </a:spcAft>
              <a:buSzPts val="1400"/>
              <a:buNone/>
              <a:defRPr sz="1350"/>
            </a:lvl3pPr>
            <a:lvl4pPr lvl="3" rtl="0">
              <a:spcBef>
                <a:spcPts val="0"/>
              </a:spcBef>
              <a:spcAft>
                <a:spcPts val="0"/>
              </a:spcAft>
              <a:buSzPts val="1400"/>
              <a:buNone/>
              <a:defRPr sz="1350"/>
            </a:lvl4pPr>
            <a:lvl5pPr lvl="4" rtl="0">
              <a:spcBef>
                <a:spcPts val="0"/>
              </a:spcBef>
              <a:spcAft>
                <a:spcPts val="0"/>
              </a:spcAft>
              <a:buSzPts val="1400"/>
              <a:buNone/>
              <a:defRPr sz="1350"/>
            </a:lvl5pPr>
            <a:lvl6pPr lvl="5" rtl="0">
              <a:spcBef>
                <a:spcPts val="0"/>
              </a:spcBef>
              <a:spcAft>
                <a:spcPts val="0"/>
              </a:spcAft>
              <a:buSzPts val="1400"/>
              <a:buNone/>
              <a:defRPr sz="1350"/>
            </a:lvl6pPr>
            <a:lvl7pPr lvl="6" rtl="0">
              <a:spcBef>
                <a:spcPts val="0"/>
              </a:spcBef>
              <a:spcAft>
                <a:spcPts val="0"/>
              </a:spcAft>
              <a:buSzPts val="1400"/>
              <a:buNone/>
              <a:defRPr sz="1350"/>
            </a:lvl7pPr>
            <a:lvl8pPr lvl="7" rtl="0">
              <a:spcBef>
                <a:spcPts val="0"/>
              </a:spcBef>
              <a:spcAft>
                <a:spcPts val="0"/>
              </a:spcAft>
              <a:buSzPts val="1400"/>
              <a:buNone/>
              <a:defRPr sz="1350"/>
            </a:lvl8pPr>
            <a:lvl9pPr lvl="8" rtl="0">
              <a:spcBef>
                <a:spcPts val="0"/>
              </a:spcBef>
              <a:spcAft>
                <a:spcPts val="0"/>
              </a:spcAft>
              <a:buSzPts val="1400"/>
              <a:buNone/>
              <a:defRPr sz="1350"/>
            </a:lvl9pPr>
          </a:lstStyle>
          <a:p>
            <a:endParaRPr/>
          </a:p>
        </p:txBody>
      </p:sp>
      <p:sp>
        <p:nvSpPr>
          <p:cNvPr id="172" name="Shape 172"/>
          <p:cNvSpPr txBox="1">
            <a:spLocks noGrp="1"/>
          </p:cNvSpPr>
          <p:nvPr>
            <p:ph type="body" idx="1"/>
          </p:nvPr>
        </p:nvSpPr>
        <p:spPr>
          <a:xfrm>
            <a:off x="623888" y="3442097"/>
            <a:ext cx="7886700" cy="1125225"/>
          </a:xfrm>
          <a:prstGeom prst="rect">
            <a:avLst/>
          </a:prstGeom>
          <a:noFill/>
          <a:ln>
            <a:noFill/>
          </a:ln>
        </p:spPr>
        <p:txBody>
          <a:bodyPr spcFirstLastPara="1" wrap="square" lIns="91425" tIns="91425" rIns="91425" bIns="91425" anchor="t" anchorCtr="0"/>
          <a:lstStyle>
            <a:lvl1pPr marL="342900" marR="0" lvl="0" indent="-171450" algn="l" rtl="0">
              <a:lnSpc>
                <a:spcPct val="90000"/>
              </a:lnSpc>
              <a:spcBef>
                <a:spcPts val="750"/>
              </a:spcBef>
              <a:spcAft>
                <a:spcPts val="0"/>
              </a:spcAft>
              <a:buClr>
                <a:srgbClr val="00786E"/>
              </a:buClr>
              <a:buSzPts val="2400"/>
              <a:buFont typeface="Arial"/>
              <a:buNone/>
              <a:defRPr sz="1800" b="0" i="0" u="none" strike="noStrike" cap="none">
                <a:solidFill>
                  <a:srgbClr val="00786E"/>
                </a:solidFill>
                <a:latin typeface="Arial"/>
                <a:ea typeface="Arial"/>
                <a:cs typeface="Arial"/>
                <a:sym typeface="Arial"/>
              </a:defRPr>
            </a:lvl1pPr>
            <a:lvl2pPr marL="685800" marR="0" lvl="1" indent="-171450" algn="l" rtl="0">
              <a:lnSpc>
                <a:spcPct val="90000"/>
              </a:lnSpc>
              <a:spcBef>
                <a:spcPts val="375"/>
              </a:spcBef>
              <a:spcAft>
                <a:spcPts val="0"/>
              </a:spcAft>
              <a:buClr>
                <a:srgbClr val="888888"/>
              </a:buClr>
              <a:buSzPts val="2000"/>
              <a:buFont typeface="Arial"/>
              <a:buNone/>
              <a:defRPr sz="1500" b="0" i="0" u="none" strike="noStrike" cap="none">
                <a:solidFill>
                  <a:srgbClr val="888888"/>
                </a:solidFill>
                <a:latin typeface="Arial"/>
                <a:ea typeface="Arial"/>
                <a:cs typeface="Arial"/>
                <a:sym typeface="Arial"/>
              </a:defRPr>
            </a:lvl2pPr>
            <a:lvl3pPr marL="1028700" marR="0" lvl="2" indent="-171450" algn="l" rtl="0">
              <a:lnSpc>
                <a:spcPct val="90000"/>
              </a:lnSpc>
              <a:spcBef>
                <a:spcPts val="375"/>
              </a:spcBef>
              <a:spcAft>
                <a:spcPts val="0"/>
              </a:spcAft>
              <a:buClr>
                <a:srgbClr val="888888"/>
              </a:buClr>
              <a:buSzPts val="1800"/>
              <a:buFont typeface="Arial"/>
              <a:buNone/>
              <a:defRPr sz="1350" b="0" i="0" u="none" strike="noStrike" cap="none">
                <a:solidFill>
                  <a:srgbClr val="888888"/>
                </a:solidFill>
                <a:latin typeface="Arial"/>
                <a:ea typeface="Arial"/>
                <a:cs typeface="Arial"/>
                <a:sym typeface="Arial"/>
              </a:defRPr>
            </a:lvl3pPr>
            <a:lvl4pPr marL="1371600" marR="0" lvl="3"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Arial"/>
                <a:ea typeface="Arial"/>
                <a:cs typeface="Arial"/>
                <a:sym typeface="Arial"/>
              </a:defRPr>
            </a:lvl4pPr>
            <a:lvl5pPr marL="1714500" marR="0" lvl="4"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Arial"/>
                <a:ea typeface="Arial"/>
                <a:cs typeface="Arial"/>
                <a:sym typeface="Arial"/>
              </a:defRPr>
            </a:lvl5pPr>
            <a:lvl6pPr marL="2057400" marR="0" lvl="5"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6pPr>
            <a:lvl7pPr marL="2400300" marR="0" lvl="6"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7pPr>
            <a:lvl8pPr marL="2743200" marR="0" lvl="7"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8pPr>
            <a:lvl9pPr marL="3086100" marR="0" lvl="8"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73" name="Shape 173"/>
          <p:cNvSpPr txBox="1">
            <a:spLocks noGrp="1"/>
          </p:cNvSpPr>
          <p:nvPr>
            <p:ph type="dt" idx="10"/>
          </p:nvPr>
        </p:nvSpPr>
        <p:spPr>
          <a:xfrm>
            <a:off x="628650" y="4767263"/>
            <a:ext cx="2057400" cy="2738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ftr" idx="11"/>
          </p:nvPr>
        </p:nvSpPr>
        <p:spPr>
          <a:xfrm>
            <a:off x="3028950" y="4767263"/>
            <a:ext cx="3086100" cy="2738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sldNum" idx="12"/>
          </p:nvPr>
        </p:nvSpPr>
        <p:spPr>
          <a:xfrm>
            <a:off x="7086599" y="4775001"/>
            <a:ext cx="2057400" cy="273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97448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628650" y="273844"/>
            <a:ext cx="7886700" cy="9942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786E"/>
              </a:buClr>
              <a:buSzPts val="3200"/>
              <a:buFont typeface="Arial"/>
              <a:buNone/>
              <a:defRPr sz="2400" b="0" i="0" u="none" strike="noStrike" cap="none">
                <a:solidFill>
                  <a:srgbClr val="00786E"/>
                </a:solidFill>
                <a:latin typeface="Arial"/>
                <a:ea typeface="Arial"/>
                <a:cs typeface="Arial"/>
                <a:sym typeface="Arial"/>
              </a:defRPr>
            </a:lvl1pPr>
            <a:lvl2pPr lvl="1" rtl="0">
              <a:spcBef>
                <a:spcPts val="0"/>
              </a:spcBef>
              <a:spcAft>
                <a:spcPts val="0"/>
              </a:spcAft>
              <a:buSzPts val="1400"/>
              <a:buNone/>
              <a:defRPr sz="1350"/>
            </a:lvl2pPr>
            <a:lvl3pPr lvl="2" rtl="0">
              <a:spcBef>
                <a:spcPts val="0"/>
              </a:spcBef>
              <a:spcAft>
                <a:spcPts val="0"/>
              </a:spcAft>
              <a:buSzPts val="1400"/>
              <a:buNone/>
              <a:defRPr sz="1350"/>
            </a:lvl3pPr>
            <a:lvl4pPr lvl="3" rtl="0">
              <a:spcBef>
                <a:spcPts val="0"/>
              </a:spcBef>
              <a:spcAft>
                <a:spcPts val="0"/>
              </a:spcAft>
              <a:buSzPts val="1400"/>
              <a:buNone/>
              <a:defRPr sz="1350"/>
            </a:lvl4pPr>
            <a:lvl5pPr lvl="4" rtl="0">
              <a:spcBef>
                <a:spcPts val="0"/>
              </a:spcBef>
              <a:spcAft>
                <a:spcPts val="0"/>
              </a:spcAft>
              <a:buSzPts val="1400"/>
              <a:buNone/>
              <a:defRPr sz="1350"/>
            </a:lvl5pPr>
            <a:lvl6pPr lvl="5" rtl="0">
              <a:spcBef>
                <a:spcPts val="0"/>
              </a:spcBef>
              <a:spcAft>
                <a:spcPts val="0"/>
              </a:spcAft>
              <a:buSzPts val="1400"/>
              <a:buNone/>
              <a:defRPr sz="1350"/>
            </a:lvl6pPr>
            <a:lvl7pPr lvl="6" rtl="0">
              <a:spcBef>
                <a:spcPts val="0"/>
              </a:spcBef>
              <a:spcAft>
                <a:spcPts val="0"/>
              </a:spcAft>
              <a:buSzPts val="1400"/>
              <a:buNone/>
              <a:defRPr sz="1350"/>
            </a:lvl7pPr>
            <a:lvl8pPr lvl="7" rtl="0">
              <a:spcBef>
                <a:spcPts val="0"/>
              </a:spcBef>
              <a:spcAft>
                <a:spcPts val="0"/>
              </a:spcAft>
              <a:buSzPts val="1400"/>
              <a:buNone/>
              <a:defRPr sz="1350"/>
            </a:lvl8pPr>
            <a:lvl9pPr lvl="8" rtl="0">
              <a:spcBef>
                <a:spcPts val="0"/>
              </a:spcBef>
              <a:spcAft>
                <a:spcPts val="0"/>
              </a:spcAft>
              <a:buSzPts val="1400"/>
              <a:buNone/>
              <a:defRPr sz="1350"/>
            </a:lvl9pPr>
          </a:lstStyle>
          <a:p>
            <a:endParaRPr/>
          </a:p>
        </p:txBody>
      </p:sp>
      <p:sp>
        <p:nvSpPr>
          <p:cNvPr id="178" name="Shape 178"/>
          <p:cNvSpPr txBox="1">
            <a:spLocks noGrp="1"/>
          </p:cNvSpPr>
          <p:nvPr>
            <p:ph type="body" idx="1"/>
          </p:nvPr>
        </p:nvSpPr>
        <p:spPr>
          <a:xfrm>
            <a:off x="628650" y="1369219"/>
            <a:ext cx="7886700" cy="3263400"/>
          </a:xfrm>
          <a:prstGeom prst="rect">
            <a:avLst/>
          </a:prstGeom>
          <a:noFill/>
          <a:ln>
            <a:noFill/>
          </a:ln>
        </p:spPr>
        <p:txBody>
          <a:bodyPr spcFirstLastPara="1" wrap="square" lIns="91425" tIns="91425" rIns="91425" bIns="91425" anchor="t" anchorCtr="0"/>
          <a:lstStyle>
            <a:lvl1pPr marL="342900" marR="0" lvl="0" indent="-285750" algn="l" rtl="0">
              <a:lnSpc>
                <a:spcPct val="90000"/>
              </a:lnSpc>
              <a:spcBef>
                <a:spcPts val="750"/>
              </a:spcBef>
              <a:spcAft>
                <a:spcPts val="0"/>
              </a:spcAft>
              <a:buClr>
                <a:schemeClr val="lt1"/>
              </a:buClr>
              <a:buSzPts val="2400"/>
              <a:buFont typeface="Arial"/>
              <a:buChar char="•"/>
              <a:defRPr sz="1800" b="0" i="0" u="none" strike="noStrike" cap="none">
                <a:solidFill>
                  <a:schemeClr val="lt1"/>
                </a:solidFill>
                <a:latin typeface="Arial"/>
                <a:ea typeface="Arial"/>
                <a:cs typeface="Arial"/>
                <a:sym typeface="Arial"/>
              </a:defRPr>
            </a:lvl1pPr>
            <a:lvl2pPr marL="685800" marR="0" lvl="1" indent="-266700" algn="l" rtl="0">
              <a:lnSpc>
                <a:spcPct val="90000"/>
              </a:lnSpc>
              <a:spcBef>
                <a:spcPts val="375"/>
              </a:spcBef>
              <a:spcAft>
                <a:spcPts val="0"/>
              </a:spcAft>
              <a:buClr>
                <a:schemeClr val="lt1"/>
              </a:buClr>
              <a:buSzPts val="2000"/>
              <a:buFont typeface="Arial"/>
              <a:buChar char="•"/>
              <a:defRPr sz="1500" b="0" i="0" u="none" strike="noStrike" cap="none">
                <a:solidFill>
                  <a:schemeClr val="lt1"/>
                </a:solidFill>
                <a:latin typeface="Arial"/>
                <a:ea typeface="Arial"/>
                <a:cs typeface="Arial"/>
                <a:sym typeface="Arial"/>
              </a:defRPr>
            </a:lvl2pPr>
            <a:lvl3pPr marL="1028700" marR="0" lvl="2"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Arial"/>
                <a:ea typeface="Arial"/>
                <a:cs typeface="Arial"/>
                <a:sym typeface="Arial"/>
              </a:defRPr>
            </a:lvl3pPr>
            <a:lvl4pPr marL="1371600" marR="0" lvl="3"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4pPr>
            <a:lvl5pPr marL="1714500" marR="0" lvl="4"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9" name="Shape 179"/>
          <p:cNvSpPr txBox="1">
            <a:spLocks noGrp="1"/>
          </p:cNvSpPr>
          <p:nvPr>
            <p:ph type="dt" idx="10"/>
          </p:nvPr>
        </p:nvSpPr>
        <p:spPr>
          <a:xfrm>
            <a:off x="628650" y="4767263"/>
            <a:ext cx="2057400" cy="2738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0" name="Shape 180"/>
          <p:cNvSpPr txBox="1">
            <a:spLocks noGrp="1"/>
          </p:cNvSpPr>
          <p:nvPr>
            <p:ph type="ftr" idx="11"/>
          </p:nvPr>
        </p:nvSpPr>
        <p:spPr>
          <a:xfrm>
            <a:off x="3028950" y="4767263"/>
            <a:ext cx="3086100" cy="2738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1" name="Shape 181"/>
          <p:cNvSpPr txBox="1">
            <a:spLocks noGrp="1"/>
          </p:cNvSpPr>
          <p:nvPr>
            <p:ph type="sldNum" idx="12"/>
          </p:nvPr>
        </p:nvSpPr>
        <p:spPr>
          <a:xfrm>
            <a:off x="7086599" y="4775001"/>
            <a:ext cx="2057400" cy="273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784331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628650" y="273844"/>
            <a:ext cx="7886700" cy="9942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786E"/>
              </a:buClr>
              <a:buSzPts val="3200"/>
              <a:buFont typeface="Arial"/>
              <a:buNone/>
              <a:defRPr sz="2400" b="0" i="0" u="none" strike="noStrike" cap="none">
                <a:solidFill>
                  <a:srgbClr val="00786E"/>
                </a:solidFill>
                <a:latin typeface="Arial"/>
                <a:ea typeface="Arial"/>
                <a:cs typeface="Arial"/>
                <a:sym typeface="Arial"/>
              </a:defRPr>
            </a:lvl1pPr>
            <a:lvl2pPr lvl="1" rtl="0">
              <a:spcBef>
                <a:spcPts val="0"/>
              </a:spcBef>
              <a:spcAft>
                <a:spcPts val="0"/>
              </a:spcAft>
              <a:buSzPts val="1400"/>
              <a:buNone/>
              <a:defRPr sz="1350"/>
            </a:lvl2pPr>
            <a:lvl3pPr lvl="2" rtl="0">
              <a:spcBef>
                <a:spcPts val="0"/>
              </a:spcBef>
              <a:spcAft>
                <a:spcPts val="0"/>
              </a:spcAft>
              <a:buSzPts val="1400"/>
              <a:buNone/>
              <a:defRPr sz="1350"/>
            </a:lvl3pPr>
            <a:lvl4pPr lvl="3" rtl="0">
              <a:spcBef>
                <a:spcPts val="0"/>
              </a:spcBef>
              <a:spcAft>
                <a:spcPts val="0"/>
              </a:spcAft>
              <a:buSzPts val="1400"/>
              <a:buNone/>
              <a:defRPr sz="1350"/>
            </a:lvl4pPr>
            <a:lvl5pPr lvl="4" rtl="0">
              <a:spcBef>
                <a:spcPts val="0"/>
              </a:spcBef>
              <a:spcAft>
                <a:spcPts val="0"/>
              </a:spcAft>
              <a:buSzPts val="1400"/>
              <a:buNone/>
              <a:defRPr sz="1350"/>
            </a:lvl5pPr>
            <a:lvl6pPr lvl="5" rtl="0">
              <a:spcBef>
                <a:spcPts val="0"/>
              </a:spcBef>
              <a:spcAft>
                <a:spcPts val="0"/>
              </a:spcAft>
              <a:buSzPts val="1400"/>
              <a:buNone/>
              <a:defRPr sz="1350"/>
            </a:lvl6pPr>
            <a:lvl7pPr lvl="6" rtl="0">
              <a:spcBef>
                <a:spcPts val="0"/>
              </a:spcBef>
              <a:spcAft>
                <a:spcPts val="0"/>
              </a:spcAft>
              <a:buSzPts val="1400"/>
              <a:buNone/>
              <a:defRPr sz="1350"/>
            </a:lvl7pPr>
            <a:lvl8pPr lvl="7" rtl="0">
              <a:spcBef>
                <a:spcPts val="0"/>
              </a:spcBef>
              <a:spcAft>
                <a:spcPts val="0"/>
              </a:spcAft>
              <a:buSzPts val="1400"/>
              <a:buNone/>
              <a:defRPr sz="1350"/>
            </a:lvl8pPr>
            <a:lvl9pPr lvl="8" rtl="0">
              <a:spcBef>
                <a:spcPts val="0"/>
              </a:spcBef>
              <a:spcAft>
                <a:spcPts val="0"/>
              </a:spcAft>
              <a:buSzPts val="1400"/>
              <a:buNone/>
              <a:defRPr sz="1350"/>
            </a:lvl9pPr>
          </a:lstStyle>
          <a:p>
            <a:endParaRPr/>
          </a:p>
        </p:txBody>
      </p:sp>
      <p:sp>
        <p:nvSpPr>
          <p:cNvPr id="184" name="Shape 184"/>
          <p:cNvSpPr txBox="1">
            <a:spLocks noGrp="1"/>
          </p:cNvSpPr>
          <p:nvPr>
            <p:ph type="dt" idx="10"/>
          </p:nvPr>
        </p:nvSpPr>
        <p:spPr>
          <a:xfrm>
            <a:off x="628650" y="4767263"/>
            <a:ext cx="2057400" cy="2738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5" name="Shape 185"/>
          <p:cNvSpPr txBox="1">
            <a:spLocks noGrp="1"/>
          </p:cNvSpPr>
          <p:nvPr>
            <p:ph type="ftr" idx="11"/>
          </p:nvPr>
        </p:nvSpPr>
        <p:spPr>
          <a:xfrm>
            <a:off x="3028950" y="4767263"/>
            <a:ext cx="3086100" cy="2738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sldNum" idx="12"/>
          </p:nvPr>
        </p:nvSpPr>
        <p:spPr>
          <a:xfrm>
            <a:off x="7086599" y="4775001"/>
            <a:ext cx="2057400" cy="273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980085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628650" y="273844"/>
            <a:ext cx="7886700" cy="9942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786E"/>
              </a:buClr>
              <a:buSzPts val="3200"/>
              <a:buFont typeface="Arial"/>
              <a:buNone/>
              <a:defRPr sz="2400" b="0" i="0" u="none" strike="noStrike" cap="none">
                <a:solidFill>
                  <a:srgbClr val="00786E"/>
                </a:solidFill>
                <a:latin typeface="Arial"/>
                <a:ea typeface="Arial"/>
                <a:cs typeface="Arial"/>
                <a:sym typeface="Arial"/>
              </a:defRPr>
            </a:lvl1pPr>
            <a:lvl2pPr lvl="1" rtl="0">
              <a:spcBef>
                <a:spcPts val="0"/>
              </a:spcBef>
              <a:spcAft>
                <a:spcPts val="0"/>
              </a:spcAft>
              <a:buSzPts val="1400"/>
              <a:buNone/>
              <a:defRPr sz="1350"/>
            </a:lvl2pPr>
            <a:lvl3pPr lvl="2" rtl="0">
              <a:spcBef>
                <a:spcPts val="0"/>
              </a:spcBef>
              <a:spcAft>
                <a:spcPts val="0"/>
              </a:spcAft>
              <a:buSzPts val="1400"/>
              <a:buNone/>
              <a:defRPr sz="1350"/>
            </a:lvl3pPr>
            <a:lvl4pPr lvl="3" rtl="0">
              <a:spcBef>
                <a:spcPts val="0"/>
              </a:spcBef>
              <a:spcAft>
                <a:spcPts val="0"/>
              </a:spcAft>
              <a:buSzPts val="1400"/>
              <a:buNone/>
              <a:defRPr sz="1350"/>
            </a:lvl4pPr>
            <a:lvl5pPr lvl="4" rtl="0">
              <a:spcBef>
                <a:spcPts val="0"/>
              </a:spcBef>
              <a:spcAft>
                <a:spcPts val="0"/>
              </a:spcAft>
              <a:buSzPts val="1400"/>
              <a:buNone/>
              <a:defRPr sz="1350"/>
            </a:lvl5pPr>
            <a:lvl6pPr lvl="5" rtl="0">
              <a:spcBef>
                <a:spcPts val="0"/>
              </a:spcBef>
              <a:spcAft>
                <a:spcPts val="0"/>
              </a:spcAft>
              <a:buSzPts val="1400"/>
              <a:buNone/>
              <a:defRPr sz="1350"/>
            </a:lvl6pPr>
            <a:lvl7pPr lvl="6" rtl="0">
              <a:spcBef>
                <a:spcPts val="0"/>
              </a:spcBef>
              <a:spcAft>
                <a:spcPts val="0"/>
              </a:spcAft>
              <a:buSzPts val="1400"/>
              <a:buNone/>
              <a:defRPr sz="1350"/>
            </a:lvl7pPr>
            <a:lvl8pPr lvl="7" rtl="0">
              <a:spcBef>
                <a:spcPts val="0"/>
              </a:spcBef>
              <a:spcAft>
                <a:spcPts val="0"/>
              </a:spcAft>
              <a:buSzPts val="1400"/>
              <a:buNone/>
              <a:defRPr sz="1350"/>
            </a:lvl8pPr>
            <a:lvl9pPr lvl="8" rtl="0">
              <a:spcBef>
                <a:spcPts val="0"/>
              </a:spcBef>
              <a:spcAft>
                <a:spcPts val="0"/>
              </a:spcAft>
              <a:buSzPts val="1400"/>
              <a:buNone/>
              <a:defRPr sz="1350"/>
            </a:lvl9pPr>
          </a:lstStyle>
          <a:p>
            <a:endParaRPr/>
          </a:p>
        </p:txBody>
      </p:sp>
      <p:sp>
        <p:nvSpPr>
          <p:cNvPr id="189" name="Shape 189"/>
          <p:cNvSpPr txBox="1">
            <a:spLocks noGrp="1"/>
          </p:cNvSpPr>
          <p:nvPr>
            <p:ph type="body" idx="1"/>
          </p:nvPr>
        </p:nvSpPr>
        <p:spPr>
          <a:xfrm>
            <a:off x="628650" y="1369219"/>
            <a:ext cx="3886200" cy="3263400"/>
          </a:xfrm>
          <a:prstGeom prst="rect">
            <a:avLst/>
          </a:prstGeom>
          <a:noFill/>
          <a:ln>
            <a:noFill/>
          </a:ln>
        </p:spPr>
        <p:txBody>
          <a:bodyPr spcFirstLastPara="1" wrap="square" lIns="91425" tIns="91425" rIns="91425" bIns="91425" anchor="t" anchorCtr="0"/>
          <a:lstStyle>
            <a:lvl1pPr marL="342900" marR="0" lvl="0" indent="-285750" algn="l" rtl="0">
              <a:lnSpc>
                <a:spcPct val="90000"/>
              </a:lnSpc>
              <a:spcBef>
                <a:spcPts val="750"/>
              </a:spcBef>
              <a:spcAft>
                <a:spcPts val="0"/>
              </a:spcAft>
              <a:buClr>
                <a:schemeClr val="lt1"/>
              </a:buClr>
              <a:buSzPts val="2400"/>
              <a:buFont typeface="Arial"/>
              <a:buChar char="•"/>
              <a:defRPr sz="1800" b="0" i="0" u="none" strike="noStrike" cap="none">
                <a:solidFill>
                  <a:schemeClr val="lt1"/>
                </a:solidFill>
                <a:latin typeface="Arial"/>
                <a:ea typeface="Arial"/>
                <a:cs typeface="Arial"/>
                <a:sym typeface="Arial"/>
              </a:defRPr>
            </a:lvl1pPr>
            <a:lvl2pPr marL="685800" marR="0" lvl="1" indent="-266700" algn="l" rtl="0">
              <a:lnSpc>
                <a:spcPct val="90000"/>
              </a:lnSpc>
              <a:spcBef>
                <a:spcPts val="375"/>
              </a:spcBef>
              <a:spcAft>
                <a:spcPts val="0"/>
              </a:spcAft>
              <a:buClr>
                <a:schemeClr val="lt1"/>
              </a:buClr>
              <a:buSzPts val="2000"/>
              <a:buFont typeface="Arial"/>
              <a:buChar char="•"/>
              <a:defRPr sz="1500" b="0" i="0" u="none" strike="noStrike" cap="none">
                <a:solidFill>
                  <a:schemeClr val="lt1"/>
                </a:solidFill>
                <a:latin typeface="Arial"/>
                <a:ea typeface="Arial"/>
                <a:cs typeface="Arial"/>
                <a:sym typeface="Arial"/>
              </a:defRPr>
            </a:lvl2pPr>
            <a:lvl3pPr marL="1028700" marR="0" lvl="2"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Arial"/>
                <a:ea typeface="Arial"/>
                <a:cs typeface="Arial"/>
                <a:sym typeface="Arial"/>
              </a:defRPr>
            </a:lvl3pPr>
            <a:lvl4pPr marL="1371600" marR="0" lvl="3"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4pPr>
            <a:lvl5pPr marL="1714500" marR="0" lvl="4"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0" name="Shape 190"/>
          <p:cNvSpPr txBox="1">
            <a:spLocks noGrp="1"/>
          </p:cNvSpPr>
          <p:nvPr>
            <p:ph type="body" idx="2"/>
          </p:nvPr>
        </p:nvSpPr>
        <p:spPr>
          <a:xfrm>
            <a:off x="4629150" y="1369219"/>
            <a:ext cx="3886200" cy="3263400"/>
          </a:xfrm>
          <a:prstGeom prst="rect">
            <a:avLst/>
          </a:prstGeom>
          <a:noFill/>
          <a:ln>
            <a:noFill/>
          </a:ln>
        </p:spPr>
        <p:txBody>
          <a:bodyPr spcFirstLastPara="1" wrap="square" lIns="91425" tIns="91425" rIns="91425" bIns="91425" anchor="t" anchorCtr="0"/>
          <a:lstStyle>
            <a:lvl1pPr marL="342900" marR="0" lvl="0" indent="-285750" algn="l" rtl="0">
              <a:lnSpc>
                <a:spcPct val="90000"/>
              </a:lnSpc>
              <a:spcBef>
                <a:spcPts val="750"/>
              </a:spcBef>
              <a:spcAft>
                <a:spcPts val="0"/>
              </a:spcAft>
              <a:buClr>
                <a:schemeClr val="lt1"/>
              </a:buClr>
              <a:buSzPts val="2400"/>
              <a:buFont typeface="Arial"/>
              <a:buChar char="•"/>
              <a:defRPr sz="1800" b="0" i="0" u="none" strike="noStrike" cap="none">
                <a:solidFill>
                  <a:schemeClr val="lt1"/>
                </a:solidFill>
                <a:latin typeface="Arial"/>
                <a:ea typeface="Arial"/>
                <a:cs typeface="Arial"/>
                <a:sym typeface="Arial"/>
              </a:defRPr>
            </a:lvl1pPr>
            <a:lvl2pPr marL="685800" marR="0" lvl="1" indent="-266700" algn="l" rtl="0">
              <a:lnSpc>
                <a:spcPct val="90000"/>
              </a:lnSpc>
              <a:spcBef>
                <a:spcPts val="375"/>
              </a:spcBef>
              <a:spcAft>
                <a:spcPts val="0"/>
              </a:spcAft>
              <a:buClr>
                <a:schemeClr val="lt1"/>
              </a:buClr>
              <a:buSzPts val="2000"/>
              <a:buFont typeface="Arial"/>
              <a:buChar char="•"/>
              <a:defRPr sz="1500" b="0" i="0" u="none" strike="noStrike" cap="none">
                <a:solidFill>
                  <a:schemeClr val="lt1"/>
                </a:solidFill>
                <a:latin typeface="Arial"/>
                <a:ea typeface="Arial"/>
                <a:cs typeface="Arial"/>
                <a:sym typeface="Arial"/>
              </a:defRPr>
            </a:lvl2pPr>
            <a:lvl3pPr marL="1028700" marR="0" lvl="2"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Arial"/>
                <a:ea typeface="Arial"/>
                <a:cs typeface="Arial"/>
                <a:sym typeface="Arial"/>
              </a:defRPr>
            </a:lvl3pPr>
            <a:lvl4pPr marL="1371600" marR="0" lvl="3"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4pPr>
            <a:lvl5pPr marL="1714500" marR="0" lvl="4" indent="-247650" algn="l" rtl="0">
              <a:lnSpc>
                <a:spcPct val="90000"/>
              </a:lnSpc>
              <a:spcBef>
                <a:spcPts val="375"/>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1" name="Shape 191"/>
          <p:cNvSpPr txBox="1">
            <a:spLocks noGrp="1"/>
          </p:cNvSpPr>
          <p:nvPr>
            <p:ph type="dt" idx="10"/>
          </p:nvPr>
        </p:nvSpPr>
        <p:spPr>
          <a:xfrm>
            <a:off x="628650" y="4767263"/>
            <a:ext cx="2057400" cy="2738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92" name="Shape 192"/>
          <p:cNvSpPr txBox="1">
            <a:spLocks noGrp="1"/>
          </p:cNvSpPr>
          <p:nvPr>
            <p:ph type="ftr" idx="11"/>
          </p:nvPr>
        </p:nvSpPr>
        <p:spPr>
          <a:xfrm>
            <a:off x="3028950" y="4767263"/>
            <a:ext cx="3086100" cy="2738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93" name="Shape 193"/>
          <p:cNvSpPr txBox="1">
            <a:spLocks noGrp="1"/>
          </p:cNvSpPr>
          <p:nvPr>
            <p:ph type="sldNum" idx="12"/>
          </p:nvPr>
        </p:nvSpPr>
        <p:spPr>
          <a:xfrm>
            <a:off x="7086599" y="4775001"/>
            <a:ext cx="2057400" cy="273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060660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194"/>
        <p:cNvGrpSpPr/>
        <p:nvPr/>
      </p:nvGrpSpPr>
      <p:grpSpPr>
        <a:xfrm>
          <a:off x="0" y="0"/>
          <a:ext cx="0" cy="0"/>
          <a:chOff x="0" y="0"/>
          <a:chExt cx="0" cy="0"/>
        </a:xfrm>
      </p:grpSpPr>
      <p:pic>
        <p:nvPicPr>
          <p:cNvPr id="195" name="Shape 195" descr="IMG_0276.jpg"/>
          <p:cNvPicPr preferRelativeResize="0"/>
          <p:nvPr/>
        </p:nvPicPr>
        <p:blipFill rotWithShape="1">
          <a:blip r:embed="rId2">
            <a:alphaModFix/>
          </a:blip>
          <a:srcRect l="-1871" t="8284" r="9671" b="8284"/>
          <a:stretch/>
        </p:blipFill>
        <p:spPr>
          <a:xfrm>
            <a:off x="614426" y="0"/>
            <a:ext cx="8529600" cy="5143502"/>
          </a:xfrm>
          <a:prstGeom prst="rect">
            <a:avLst/>
          </a:prstGeom>
          <a:noFill/>
          <a:ln>
            <a:noFill/>
          </a:ln>
        </p:spPr>
      </p:pic>
      <p:sp>
        <p:nvSpPr>
          <p:cNvPr id="196" name="Shape 196"/>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A9DBD6"/>
              </a:solidFill>
              <a:latin typeface="Arial"/>
              <a:ea typeface="Arial"/>
              <a:cs typeface="Arial"/>
              <a:sym typeface="Arial"/>
            </a:endParaRPr>
          </a:p>
        </p:txBody>
      </p:sp>
      <p:cxnSp>
        <p:nvCxnSpPr>
          <p:cNvPr id="197" name="Shape 19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98" name="Shape 198"/>
          <p:cNvSpPr txBox="1">
            <a:spLocks noGrp="1"/>
          </p:cNvSpPr>
          <p:nvPr>
            <p:ph type="title"/>
          </p:nvPr>
        </p:nvSpPr>
        <p:spPr>
          <a:xfrm>
            <a:off x="523203" y="1737025"/>
            <a:ext cx="6158475" cy="11916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dk1"/>
              </a:buClr>
              <a:buSzPts val="5300"/>
              <a:buFont typeface="Proxima Nova"/>
              <a:buNone/>
              <a:defRPr sz="3975"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2400"/>
              <a:buFont typeface="Arial"/>
              <a:buNone/>
              <a:defRPr sz="1800"/>
            </a:lvl2pPr>
            <a:lvl3pPr lvl="2" rtl="0">
              <a:spcBef>
                <a:spcPts val="0"/>
              </a:spcBef>
              <a:spcAft>
                <a:spcPts val="0"/>
              </a:spcAft>
              <a:buSzPts val="2400"/>
              <a:buFont typeface="Arial"/>
              <a:buNone/>
              <a:defRPr sz="1800"/>
            </a:lvl3pPr>
            <a:lvl4pPr lvl="3" rtl="0">
              <a:spcBef>
                <a:spcPts val="0"/>
              </a:spcBef>
              <a:spcAft>
                <a:spcPts val="0"/>
              </a:spcAft>
              <a:buSzPts val="2400"/>
              <a:buFont typeface="Arial"/>
              <a:buNone/>
              <a:defRPr sz="1800"/>
            </a:lvl4pPr>
            <a:lvl5pPr lvl="4" rtl="0">
              <a:spcBef>
                <a:spcPts val="0"/>
              </a:spcBef>
              <a:spcAft>
                <a:spcPts val="0"/>
              </a:spcAft>
              <a:buSzPts val="2400"/>
              <a:buFont typeface="Arial"/>
              <a:buNone/>
              <a:defRPr sz="1800"/>
            </a:lvl5pPr>
            <a:lvl6pPr lvl="5" rtl="0">
              <a:spcBef>
                <a:spcPts val="0"/>
              </a:spcBef>
              <a:spcAft>
                <a:spcPts val="0"/>
              </a:spcAft>
              <a:buSzPts val="2400"/>
              <a:buFont typeface="Arial"/>
              <a:buNone/>
              <a:defRPr sz="1800"/>
            </a:lvl6pPr>
            <a:lvl7pPr lvl="6" rtl="0">
              <a:spcBef>
                <a:spcPts val="0"/>
              </a:spcBef>
              <a:spcAft>
                <a:spcPts val="0"/>
              </a:spcAft>
              <a:buSzPts val="2400"/>
              <a:buFont typeface="Arial"/>
              <a:buNone/>
              <a:defRPr sz="1800"/>
            </a:lvl7pPr>
            <a:lvl8pPr lvl="7" rtl="0">
              <a:spcBef>
                <a:spcPts val="0"/>
              </a:spcBef>
              <a:spcAft>
                <a:spcPts val="0"/>
              </a:spcAft>
              <a:buSzPts val="2400"/>
              <a:buFont typeface="Arial"/>
              <a:buNone/>
              <a:defRPr sz="1800"/>
            </a:lvl8pPr>
            <a:lvl9pPr lvl="8" rtl="0">
              <a:spcBef>
                <a:spcPts val="0"/>
              </a:spcBef>
              <a:spcAft>
                <a:spcPts val="0"/>
              </a:spcAft>
              <a:buSzPts val="2400"/>
              <a:buFont typeface="Arial"/>
              <a:buNone/>
              <a:defRPr sz="1800"/>
            </a:lvl9pPr>
          </a:lstStyle>
          <a:p>
            <a:endParaRPr/>
          </a:p>
        </p:txBody>
      </p:sp>
      <p:sp>
        <p:nvSpPr>
          <p:cNvPr id="199" name="Shape 199"/>
          <p:cNvSpPr txBox="1"/>
          <p:nvPr/>
        </p:nvSpPr>
        <p:spPr>
          <a:xfrm>
            <a:off x="5133546" y="4782050"/>
            <a:ext cx="3926025" cy="195525"/>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800"/>
              <a:buFont typeface="Proxima Nova"/>
              <a:buNone/>
            </a:pPr>
            <a:r>
              <a:rPr lang="en-US" sz="600" b="0" i="0" u="none" strike="noStrike" cap="none">
                <a:solidFill>
                  <a:schemeClr val="dk1"/>
                </a:solidFill>
                <a:latin typeface="Proxima Nova"/>
                <a:ea typeface="Proxima Nova"/>
                <a:cs typeface="Proxima Nova"/>
                <a:sym typeface="Proxima Nova"/>
              </a:rPr>
              <a:t>© Copyright 2017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8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200" name="Shape 200"/>
          <p:cNvGrpSpPr/>
          <p:nvPr/>
        </p:nvGrpSpPr>
        <p:grpSpPr>
          <a:xfrm>
            <a:off x="634461" y="819327"/>
            <a:ext cx="1336915" cy="313147"/>
            <a:chOff x="1841475" y="2392725"/>
            <a:chExt cx="3928925" cy="920275"/>
          </a:xfrm>
        </p:grpSpPr>
        <p:sp>
          <p:nvSpPr>
            <p:cNvPr id="201" name="Shape 20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2" name="Shape 20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3" name="Shape 20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4" name="Shape 20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5" name="Shape 20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6" name="Shape 20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7" name="Shape 20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08" name="Shape 20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grpSp>
      <p:sp>
        <p:nvSpPr>
          <p:cNvPr id="209" name="Shape 209"/>
          <p:cNvSpPr txBox="1">
            <a:spLocks noGrp="1"/>
          </p:cNvSpPr>
          <p:nvPr>
            <p:ph type="subTitle" idx="1"/>
          </p:nvPr>
        </p:nvSpPr>
        <p:spPr>
          <a:xfrm>
            <a:off x="523200" y="3306700"/>
            <a:ext cx="4173525" cy="1409625"/>
          </a:xfrm>
          <a:prstGeom prst="rect">
            <a:avLst/>
          </a:prstGeom>
          <a:noFill/>
          <a:ln>
            <a:noFill/>
          </a:ln>
        </p:spPr>
        <p:txBody>
          <a:bodyPr spcFirstLastPara="1" wrap="square" lIns="121900" tIns="121900" rIns="121900" bIns="121900" anchor="t" anchorCtr="0"/>
          <a:lstStyle>
            <a:lvl1pPr marR="0" lvl="0" algn="l" rtl="0">
              <a:lnSpc>
                <a:spcPct val="110000"/>
              </a:lnSpc>
              <a:spcBef>
                <a:spcPts val="0"/>
              </a:spcBef>
              <a:spcAft>
                <a:spcPts val="0"/>
              </a:spcAft>
              <a:buClr>
                <a:srgbClr val="FFFFFF"/>
              </a:buClr>
              <a:buSzPts val="20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291424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dk1"/>
              </a:buClr>
              <a:buSzPts val="3300"/>
              <a:buFont typeface="Proxima Nova"/>
              <a:buNone/>
              <a:defRPr sz="2475"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2400"/>
              <a:buFont typeface="Arial"/>
              <a:buNone/>
              <a:defRPr sz="1800"/>
            </a:lvl2pPr>
            <a:lvl3pPr lvl="2" rtl="0">
              <a:spcBef>
                <a:spcPts val="0"/>
              </a:spcBef>
              <a:spcAft>
                <a:spcPts val="0"/>
              </a:spcAft>
              <a:buSzPts val="2400"/>
              <a:buFont typeface="Arial"/>
              <a:buNone/>
              <a:defRPr sz="1800"/>
            </a:lvl3pPr>
            <a:lvl4pPr lvl="3" rtl="0">
              <a:spcBef>
                <a:spcPts val="0"/>
              </a:spcBef>
              <a:spcAft>
                <a:spcPts val="0"/>
              </a:spcAft>
              <a:buSzPts val="2400"/>
              <a:buFont typeface="Arial"/>
              <a:buNone/>
              <a:defRPr sz="1800"/>
            </a:lvl4pPr>
            <a:lvl5pPr lvl="4" rtl="0">
              <a:spcBef>
                <a:spcPts val="0"/>
              </a:spcBef>
              <a:spcAft>
                <a:spcPts val="0"/>
              </a:spcAft>
              <a:buSzPts val="2400"/>
              <a:buFont typeface="Arial"/>
              <a:buNone/>
              <a:defRPr sz="1800"/>
            </a:lvl5pPr>
            <a:lvl6pPr lvl="5" rtl="0">
              <a:spcBef>
                <a:spcPts val="0"/>
              </a:spcBef>
              <a:spcAft>
                <a:spcPts val="0"/>
              </a:spcAft>
              <a:buSzPts val="2400"/>
              <a:buFont typeface="Arial"/>
              <a:buNone/>
              <a:defRPr sz="1800"/>
            </a:lvl6pPr>
            <a:lvl7pPr lvl="6" rtl="0">
              <a:spcBef>
                <a:spcPts val="0"/>
              </a:spcBef>
              <a:spcAft>
                <a:spcPts val="0"/>
              </a:spcAft>
              <a:buSzPts val="2400"/>
              <a:buFont typeface="Arial"/>
              <a:buNone/>
              <a:defRPr sz="1800"/>
            </a:lvl7pPr>
            <a:lvl8pPr lvl="7" rtl="0">
              <a:spcBef>
                <a:spcPts val="0"/>
              </a:spcBef>
              <a:spcAft>
                <a:spcPts val="0"/>
              </a:spcAft>
              <a:buSzPts val="2400"/>
              <a:buFont typeface="Arial"/>
              <a:buNone/>
              <a:defRPr sz="1800"/>
            </a:lvl8pPr>
            <a:lvl9pPr lvl="8" rtl="0">
              <a:spcBef>
                <a:spcPts val="0"/>
              </a:spcBef>
              <a:spcAft>
                <a:spcPts val="0"/>
              </a:spcAft>
              <a:buSzPts val="2400"/>
              <a:buFont typeface="Arial"/>
              <a:buNone/>
              <a:defRPr sz="1800"/>
            </a:lvl9pPr>
          </a:lstStyle>
          <a:p>
            <a:endParaRPr/>
          </a:p>
        </p:txBody>
      </p:sp>
      <p:grpSp>
        <p:nvGrpSpPr>
          <p:cNvPr id="213" name="Shape 213"/>
          <p:cNvGrpSpPr/>
          <p:nvPr/>
        </p:nvGrpSpPr>
        <p:grpSpPr>
          <a:xfrm>
            <a:off x="287572" y="4854618"/>
            <a:ext cx="635012" cy="148739"/>
            <a:chOff x="1841475" y="2392725"/>
            <a:chExt cx="3928925" cy="920275"/>
          </a:xfrm>
        </p:grpSpPr>
        <p:sp>
          <p:nvSpPr>
            <p:cNvPr id="214" name="Shape 21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15" name="Shape 21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16" name="Shape 21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17" name="Shape 21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18" name="Shape 21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19" name="Shape 21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20" name="Shape 22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21" name="Shape 22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grpSp>
      <p:sp>
        <p:nvSpPr>
          <p:cNvPr id="222" name="Shape 222"/>
          <p:cNvSpPr txBox="1">
            <a:spLocks noGrp="1"/>
          </p:cNvSpPr>
          <p:nvPr>
            <p:ph type="body" idx="1"/>
          </p:nvPr>
        </p:nvSpPr>
        <p:spPr>
          <a:xfrm>
            <a:off x="915400" y="900400"/>
            <a:ext cx="7333200" cy="3769425"/>
          </a:xfrm>
          <a:prstGeom prst="rect">
            <a:avLst/>
          </a:prstGeom>
          <a:noFill/>
          <a:ln>
            <a:noFill/>
          </a:ln>
        </p:spPr>
        <p:txBody>
          <a:bodyPr spcFirstLastPara="1" wrap="square" lIns="121900" tIns="121900" rIns="121900" bIns="121900" anchor="t" anchorCtr="0"/>
          <a:lstStyle>
            <a:lvl1pPr marL="342900" marR="0" lvl="0" indent="-261938" algn="l" rtl="0">
              <a:lnSpc>
                <a:spcPct val="110000"/>
              </a:lnSpc>
              <a:spcBef>
                <a:spcPts val="0"/>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1pPr>
            <a:lvl2pPr marL="685800" marR="0" lvl="1"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2pPr>
            <a:lvl3pPr marL="1028700" marR="0" lvl="2"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3pPr>
            <a:lvl4pPr marL="1371600" marR="0" lvl="3"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4pPr>
            <a:lvl5pPr marL="1714500" marR="0" lvl="4"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5pPr>
            <a:lvl6pPr marL="2057400" marR="0" lvl="5"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6pPr>
            <a:lvl7pPr marL="2400300" marR="0" lvl="6"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7pPr>
            <a:lvl8pPr marL="2743200" marR="0" lvl="7" indent="-261938" algn="l" rtl="0">
              <a:lnSpc>
                <a:spcPct val="110000"/>
              </a:lnSpc>
              <a:spcBef>
                <a:spcPts val="975"/>
              </a:spcBef>
              <a:spcAft>
                <a:spcPts val="0"/>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8pPr>
            <a:lvl9pPr marL="3086100" marR="0" lvl="8" indent="-261938" algn="l" rtl="0">
              <a:lnSpc>
                <a:spcPct val="110000"/>
              </a:lnSpc>
              <a:spcBef>
                <a:spcPts val="975"/>
              </a:spcBef>
              <a:spcAft>
                <a:spcPts val="975"/>
              </a:spcAft>
              <a:buClr>
                <a:schemeClr val="dk1"/>
              </a:buClr>
              <a:buSzPts val="1900"/>
              <a:buFont typeface="Proxima Nova"/>
              <a:buChar char="■"/>
              <a:defRPr sz="1425"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89289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668800" y="2365150"/>
            <a:ext cx="7796700" cy="1702575"/>
          </a:xfrm>
          <a:prstGeom prst="rect">
            <a:avLst/>
          </a:prstGeom>
          <a:noFill/>
          <a:ln>
            <a:noFill/>
          </a:ln>
        </p:spPr>
        <p:txBody>
          <a:bodyPr spcFirstLastPara="1" wrap="square" lIns="121900" tIns="121900" rIns="121900" bIns="121900" anchor="t" anchorCtr="0"/>
          <a:lstStyle>
            <a:lvl1pPr marR="0" lvl="0" algn="ctr" rtl="0">
              <a:lnSpc>
                <a:spcPct val="100000"/>
              </a:lnSpc>
              <a:spcBef>
                <a:spcPts val="0"/>
              </a:spcBef>
              <a:spcAft>
                <a:spcPts val="0"/>
              </a:spcAft>
              <a:buClr>
                <a:schemeClr val="dk1"/>
              </a:buClr>
              <a:buSzPts val="5300"/>
              <a:buFont typeface="Proxima Nova"/>
              <a:buNone/>
              <a:defRPr sz="3975"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1900"/>
              <a:buFont typeface="Arial"/>
              <a:buNone/>
              <a:defRPr sz="1800"/>
            </a:lvl2pPr>
            <a:lvl3pPr lvl="2" rtl="0">
              <a:spcBef>
                <a:spcPts val="0"/>
              </a:spcBef>
              <a:spcAft>
                <a:spcPts val="0"/>
              </a:spcAft>
              <a:buSzPts val="1900"/>
              <a:buFont typeface="Arial"/>
              <a:buNone/>
              <a:defRPr sz="1800"/>
            </a:lvl3pPr>
            <a:lvl4pPr lvl="3" rtl="0">
              <a:spcBef>
                <a:spcPts val="0"/>
              </a:spcBef>
              <a:spcAft>
                <a:spcPts val="0"/>
              </a:spcAft>
              <a:buSzPts val="1900"/>
              <a:buFont typeface="Arial"/>
              <a:buNone/>
              <a:defRPr sz="1800"/>
            </a:lvl4pPr>
            <a:lvl5pPr lvl="4" rtl="0">
              <a:spcBef>
                <a:spcPts val="0"/>
              </a:spcBef>
              <a:spcAft>
                <a:spcPts val="0"/>
              </a:spcAft>
              <a:buSzPts val="1900"/>
              <a:buFont typeface="Arial"/>
              <a:buNone/>
              <a:defRPr sz="1800"/>
            </a:lvl5pPr>
            <a:lvl6pPr lvl="5" rtl="0">
              <a:spcBef>
                <a:spcPts val="0"/>
              </a:spcBef>
              <a:spcAft>
                <a:spcPts val="0"/>
              </a:spcAft>
              <a:buSzPts val="1900"/>
              <a:buFont typeface="Arial"/>
              <a:buNone/>
              <a:defRPr sz="1800"/>
            </a:lvl6pPr>
            <a:lvl7pPr lvl="6" rtl="0">
              <a:spcBef>
                <a:spcPts val="0"/>
              </a:spcBef>
              <a:spcAft>
                <a:spcPts val="0"/>
              </a:spcAft>
              <a:buSzPts val="1900"/>
              <a:buFont typeface="Arial"/>
              <a:buNone/>
              <a:defRPr sz="1800"/>
            </a:lvl7pPr>
            <a:lvl8pPr lvl="7" rtl="0">
              <a:spcBef>
                <a:spcPts val="0"/>
              </a:spcBef>
              <a:spcAft>
                <a:spcPts val="0"/>
              </a:spcAft>
              <a:buSzPts val="1900"/>
              <a:buFont typeface="Arial"/>
              <a:buNone/>
              <a:defRPr sz="1800"/>
            </a:lvl8pPr>
            <a:lvl9pPr lvl="8" rtl="0">
              <a:spcBef>
                <a:spcPts val="0"/>
              </a:spcBef>
              <a:spcAft>
                <a:spcPts val="0"/>
              </a:spcAft>
              <a:buSzPts val="1900"/>
              <a:buFont typeface="Arial"/>
              <a:buNone/>
              <a:defRPr sz="1800"/>
            </a:lvl9pPr>
          </a:lstStyle>
          <a:p>
            <a:endParaRPr/>
          </a:p>
        </p:txBody>
      </p:sp>
      <p:grpSp>
        <p:nvGrpSpPr>
          <p:cNvPr id="225" name="Shape 225"/>
          <p:cNvGrpSpPr/>
          <p:nvPr/>
        </p:nvGrpSpPr>
        <p:grpSpPr>
          <a:xfrm>
            <a:off x="287572" y="4854618"/>
            <a:ext cx="635012" cy="148739"/>
            <a:chOff x="1841475" y="2392725"/>
            <a:chExt cx="3928925" cy="920275"/>
          </a:xfrm>
        </p:grpSpPr>
        <p:sp>
          <p:nvSpPr>
            <p:cNvPr id="226" name="Shape 22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27" name="Shape 22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28" name="Shape 22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29" name="Shape 22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30" name="Shape 23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31" name="Shape 23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32" name="Shape 23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33" name="Shape 23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grpSp>
      <p:cxnSp>
        <p:nvCxnSpPr>
          <p:cNvPr id="234" name="Shape 234"/>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235" name="Shape 235"/>
          <p:cNvSpPr txBox="1">
            <a:spLocks noGrp="1"/>
          </p:cNvSpPr>
          <p:nvPr>
            <p:ph type="subTitle" idx="1"/>
          </p:nvPr>
        </p:nvSpPr>
        <p:spPr>
          <a:xfrm>
            <a:off x="1740900" y="1801250"/>
            <a:ext cx="5662125" cy="377325"/>
          </a:xfrm>
          <a:prstGeom prst="rect">
            <a:avLst/>
          </a:prstGeom>
          <a:noFill/>
          <a:ln>
            <a:noFill/>
          </a:ln>
        </p:spPr>
        <p:txBody>
          <a:bodyPr spcFirstLastPara="1" wrap="square" lIns="121900" tIns="121900" rIns="121900" bIns="121900" anchor="b" anchorCtr="0"/>
          <a:lstStyle>
            <a:lvl1pPr marR="0" lvl="0" algn="ctr" rtl="0">
              <a:lnSpc>
                <a:spcPct val="110000"/>
              </a:lnSpc>
              <a:spcBef>
                <a:spcPts val="0"/>
              </a:spcBef>
              <a:spcAft>
                <a:spcPts val="0"/>
              </a:spcAft>
              <a:buClr>
                <a:srgbClr val="FFFFFF"/>
              </a:buClr>
              <a:buSzPts val="1600"/>
              <a:buFont typeface="Proxima Nova"/>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51515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 – Design Grid 1">
  <p:cSld name="B – Design Grid 1">
    <p:spTree>
      <p:nvGrpSpPr>
        <p:cNvPr id="1" name="Shape 236"/>
        <p:cNvGrpSpPr/>
        <p:nvPr/>
      </p:nvGrpSpPr>
      <p:grpSpPr>
        <a:xfrm>
          <a:off x="0" y="0"/>
          <a:ext cx="0" cy="0"/>
          <a:chOff x="0" y="0"/>
          <a:chExt cx="0" cy="0"/>
        </a:xfrm>
      </p:grpSpPr>
      <p:pic>
        <p:nvPicPr>
          <p:cNvPr id="237" name="Shape 237"/>
          <p:cNvPicPr preferRelativeResize="0"/>
          <p:nvPr/>
        </p:nvPicPr>
        <p:blipFill rotWithShape="1">
          <a:blip r:embed="rId2">
            <a:alphaModFix/>
          </a:blip>
          <a:srcRect/>
          <a:stretch/>
        </p:blipFill>
        <p:spPr>
          <a:xfrm>
            <a:off x="0" y="0"/>
            <a:ext cx="9144000" cy="5143490"/>
          </a:xfrm>
          <a:prstGeom prst="rect">
            <a:avLst/>
          </a:prstGeom>
          <a:noFill/>
          <a:ln>
            <a:noFill/>
          </a:ln>
        </p:spPr>
      </p:pic>
      <p:sp>
        <p:nvSpPr>
          <p:cNvPr id="238" name="Shape 238"/>
          <p:cNvSpPr txBox="1">
            <a:spLocks noGrp="1"/>
          </p:cNvSpPr>
          <p:nvPr>
            <p:ph type="title"/>
          </p:nvPr>
        </p:nvSpPr>
        <p:spPr>
          <a:xfrm>
            <a:off x="192475" y="151275"/>
            <a:ext cx="8663175" cy="393975"/>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dk1"/>
              </a:buClr>
              <a:buSzPts val="3300"/>
              <a:buFont typeface="Proxima Nova"/>
              <a:buNone/>
              <a:defRPr sz="2475" b="1" i="0" u="none" strike="noStrike" cap="none">
                <a:solidFill>
                  <a:schemeClr val="dk1"/>
                </a:solidFill>
                <a:latin typeface="Proxima Nova"/>
                <a:ea typeface="Proxima Nova"/>
                <a:cs typeface="Proxima Nova"/>
                <a:sym typeface="Proxima Nova"/>
              </a:defRPr>
            </a:lvl1pPr>
            <a:lvl2pPr lvl="1" rtl="0">
              <a:spcBef>
                <a:spcPts val="0"/>
              </a:spcBef>
              <a:spcAft>
                <a:spcPts val="0"/>
              </a:spcAft>
              <a:buSzPts val="2400"/>
              <a:buFont typeface="Arial"/>
              <a:buNone/>
              <a:defRPr sz="1800"/>
            </a:lvl2pPr>
            <a:lvl3pPr lvl="2" rtl="0">
              <a:spcBef>
                <a:spcPts val="0"/>
              </a:spcBef>
              <a:spcAft>
                <a:spcPts val="0"/>
              </a:spcAft>
              <a:buSzPts val="2400"/>
              <a:buFont typeface="Arial"/>
              <a:buNone/>
              <a:defRPr sz="1800"/>
            </a:lvl3pPr>
            <a:lvl4pPr lvl="3" rtl="0">
              <a:spcBef>
                <a:spcPts val="0"/>
              </a:spcBef>
              <a:spcAft>
                <a:spcPts val="0"/>
              </a:spcAft>
              <a:buSzPts val="2400"/>
              <a:buFont typeface="Arial"/>
              <a:buNone/>
              <a:defRPr sz="1800"/>
            </a:lvl4pPr>
            <a:lvl5pPr lvl="4" rtl="0">
              <a:spcBef>
                <a:spcPts val="0"/>
              </a:spcBef>
              <a:spcAft>
                <a:spcPts val="0"/>
              </a:spcAft>
              <a:buSzPts val="2400"/>
              <a:buFont typeface="Arial"/>
              <a:buNone/>
              <a:defRPr sz="1800"/>
            </a:lvl5pPr>
            <a:lvl6pPr lvl="5" rtl="0">
              <a:spcBef>
                <a:spcPts val="0"/>
              </a:spcBef>
              <a:spcAft>
                <a:spcPts val="0"/>
              </a:spcAft>
              <a:buSzPts val="2400"/>
              <a:buFont typeface="Arial"/>
              <a:buNone/>
              <a:defRPr sz="1800"/>
            </a:lvl6pPr>
            <a:lvl7pPr lvl="6" rtl="0">
              <a:spcBef>
                <a:spcPts val="0"/>
              </a:spcBef>
              <a:spcAft>
                <a:spcPts val="0"/>
              </a:spcAft>
              <a:buSzPts val="2400"/>
              <a:buFont typeface="Arial"/>
              <a:buNone/>
              <a:defRPr sz="1800"/>
            </a:lvl7pPr>
            <a:lvl8pPr lvl="7" rtl="0">
              <a:spcBef>
                <a:spcPts val="0"/>
              </a:spcBef>
              <a:spcAft>
                <a:spcPts val="0"/>
              </a:spcAft>
              <a:buSzPts val="2400"/>
              <a:buFont typeface="Arial"/>
              <a:buNone/>
              <a:defRPr sz="1800"/>
            </a:lvl8pPr>
            <a:lvl9pPr lvl="8" rtl="0">
              <a:spcBef>
                <a:spcPts val="0"/>
              </a:spcBef>
              <a:spcAft>
                <a:spcPts val="0"/>
              </a:spcAft>
              <a:buSzPts val="2400"/>
              <a:buFont typeface="Arial"/>
              <a:buNone/>
              <a:defRPr sz="1800"/>
            </a:lvl9pPr>
          </a:lstStyle>
          <a:p>
            <a:endParaRPr/>
          </a:p>
        </p:txBody>
      </p:sp>
      <p:grpSp>
        <p:nvGrpSpPr>
          <p:cNvPr id="239" name="Shape 239"/>
          <p:cNvGrpSpPr/>
          <p:nvPr/>
        </p:nvGrpSpPr>
        <p:grpSpPr>
          <a:xfrm>
            <a:off x="287572" y="4854618"/>
            <a:ext cx="635012" cy="148739"/>
            <a:chOff x="1841475" y="2392725"/>
            <a:chExt cx="3928925" cy="920275"/>
          </a:xfrm>
        </p:grpSpPr>
        <p:sp>
          <p:nvSpPr>
            <p:cNvPr id="240" name="Shape 24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1" name="Shape 24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2" name="Shape 24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3" name="Shape 24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4" name="Shape 24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5" name="Shape 24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6" name="Shape 24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247" name="Shape 24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043080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63"/>
        <p:cNvGrpSpPr/>
        <p:nvPr/>
      </p:nvGrpSpPr>
      <p:grpSpPr>
        <a:xfrm>
          <a:off x="0" y="0"/>
          <a:ext cx="0" cy="0"/>
          <a:chOff x="0" y="0"/>
          <a:chExt cx="0" cy="0"/>
        </a:xfrm>
      </p:grpSpPr>
      <p:cxnSp>
        <p:nvCxnSpPr>
          <p:cNvPr id="164" name="Google Shape;164;p23"/>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65" name="Google Shape;165;p23"/>
          <p:cNvGrpSpPr/>
          <p:nvPr/>
        </p:nvGrpSpPr>
        <p:grpSpPr>
          <a:xfrm>
            <a:off x="287525" y="4854556"/>
            <a:ext cx="634914" cy="148716"/>
            <a:chOff x="1841475" y="2392725"/>
            <a:chExt cx="3928925" cy="920275"/>
          </a:xfrm>
        </p:grpSpPr>
        <p:sp>
          <p:nvSpPr>
            <p:cNvPr id="166" name="Google Shape;166;p2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2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 name="Google Shape;175;p23"/>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76" name="Google Shape;176;p23"/>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77" name="Google Shape;177;p23"/>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891271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80"/>
        <p:cNvGrpSpPr/>
        <p:nvPr/>
      </p:nvGrpSpPr>
      <p:grpSpPr>
        <a:xfrm>
          <a:off x="0" y="0"/>
          <a:ext cx="0" cy="0"/>
          <a:chOff x="0" y="0"/>
          <a:chExt cx="0" cy="0"/>
        </a:xfrm>
      </p:grpSpPr>
      <p:sp>
        <p:nvSpPr>
          <p:cNvPr id="81" name="Google Shape;81;p16"/>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2" name="Google Shape;82;p16"/>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83" name="Google Shape;83;p16"/>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84" name="Google Shape;84;p16"/>
          <p:cNvGrpSpPr/>
          <p:nvPr/>
        </p:nvGrpSpPr>
        <p:grpSpPr>
          <a:xfrm>
            <a:off x="287525" y="4854556"/>
            <a:ext cx="634914" cy="148716"/>
            <a:chOff x="1841475" y="2392725"/>
            <a:chExt cx="3928925" cy="920275"/>
          </a:xfrm>
        </p:grpSpPr>
        <p:sp>
          <p:nvSpPr>
            <p:cNvPr id="85" name="Google Shape;85;p1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 name="Google Shape;93;p16"/>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94" name="Google Shape;94;p16"/>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 name="Google Shape;95;p16"/>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41075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02266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 – Title 2">
  <p:cSld name="0 – Title 2">
    <p:bg>
      <p:bgPr>
        <a:solidFill>
          <a:schemeClr val="lt2"/>
        </a:solidFill>
        <a:effectLst/>
      </p:bgPr>
    </p:bg>
    <p:spTree>
      <p:nvGrpSpPr>
        <p:cNvPr id="1" name="Shape 13"/>
        <p:cNvGrpSpPr/>
        <p:nvPr/>
      </p:nvGrpSpPr>
      <p:grpSpPr>
        <a:xfrm>
          <a:off x="0" y="0"/>
          <a:ext cx="0" cy="0"/>
          <a:chOff x="0" y="0"/>
          <a:chExt cx="0" cy="0"/>
        </a:xfrm>
      </p:grpSpPr>
      <p:pic>
        <p:nvPicPr>
          <p:cNvPr id="14" name="Google Shape;14;p3"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5" name="Google Shape;15;p3"/>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6" name="Google Shape;16;p3"/>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7" name="Google Shape;17;p3"/>
          <p:cNvSpPr txBox="1">
            <a:spLocks noGrp="1"/>
          </p:cNvSpPr>
          <p:nvPr>
            <p:ph type="title"/>
          </p:nvPr>
        </p:nvSpPr>
        <p:spPr>
          <a:xfrm>
            <a:off x="523203" y="1737025"/>
            <a:ext cx="6158400" cy="1191600"/>
          </a:xfrm>
          <a:prstGeom prst="rect">
            <a:avLst/>
          </a:prstGeom>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 name="Google Shape;18;p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9" name="Google Shape;19;p3"/>
          <p:cNvGrpSpPr/>
          <p:nvPr/>
        </p:nvGrpSpPr>
        <p:grpSpPr>
          <a:xfrm>
            <a:off x="634507" y="819388"/>
            <a:ext cx="1337013" cy="313170"/>
            <a:chOff x="1841475" y="2392725"/>
            <a:chExt cx="3928925" cy="920275"/>
          </a:xfrm>
        </p:grpSpPr>
        <p:sp>
          <p:nvSpPr>
            <p:cNvPr id="20" name="Google Shape;20;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Google Shape;21;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 name="Google Shape;22;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 name="Google Shape;23;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 name="Google Shape;24;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 name="Google Shape;25;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 name="Google Shape;26;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 name="Google Shape;27;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8" name="Google Shape;28;p3"/>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extLst>
      <p:ext uri="{BB962C8B-B14F-4D97-AF65-F5344CB8AC3E}">
        <p14:creationId xmlns:p14="http://schemas.microsoft.com/office/powerpoint/2010/main" val="954831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2800"/>
              <a:buFont typeface="Arial"/>
              <a:buNone/>
              <a:defRPr sz="1800"/>
            </a:lvl2pPr>
            <a:lvl3pPr lvl="2" indent="0" rtl="0">
              <a:spcBef>
                <a:spcPts val="0"/>
              </a:spcBef>
              <a:spcAft>
                <a:spcPts val="0"/>
              </a:spcAft>
              <a:buSzPts val="2800"/>
              <a:buFont typeface="Arial"/>
              <a:buNone/>
              <a:defRPr sz="1800"/>
            </a:lvl3pPr>
            <a:lvl4pPr lvl="3" indent="0" rtl="0">
              <a:spcBef>
                <a:spcPts val="0"/>
              </a:spcBef>
              <a:spcAft>
                <a:spcPts val="0"/>
              </a:spcAft>
              <a:buSzPts val="2800"/>
              <a:buFont typeface="Arial"/>
              <a:buNone/>
              <a:defRPr sz="1800"/>
            </a:lvl4pPr>
            <a:lvl5pPr lvl="4" indent="0" rtl="0">
              <a:spcBef>
                <a:spcPts val="0"/>
              </a:spcBef>
              <a:spcAft>
                <a:spcPts val="0"/>
              </a:spcAft>
              <a:buSzPts val="2800"/>
              <a:buFont typeface="Arial"/>
              <a:buNone/>
              <a:defRPr sz="1800"/>
            </a:lvl5pPr>
            <a:lvl6pPr lvl="5" indent="0" rtl="0">
              <a:spcBef>
                <a:spcPts val="0"/>
              </a:spcBef>
              <a:spcAft>
                <a:spcPts val="0"/>
              </a:spcAft>
              <a:buSzPts val="2800"/>
              <a:buFont typeface="Arial"/>
              <a:buNone/>
              <a:defRPr sz="1800"/>
            </a:lvl6pPr>
            <a:lvl7pPr lvl="6" indent="0" rtl="0">
              <a:spcBef>
                <a:spcPts val="0"/>
              </a:spcBef>
              <a:spcAft>
                <a:spcPts val="0"/>
              </a:spcAft>
              <a:buSzPts val="2800"/>
              <a:buFont typeface="Arial"/>
              <a:buNone/>
              <a:defRPr sz="1800"/>
            </a:lvl7pPr>
            <a:lvl8pPr lvl="7" indent="0" rtl="0">
              <a:spcBef>
                <a:spcPts val="0"/>
              </a:spcBef>
              <a:spcAft>
                <a:spcPts val="0"/>
              </a:spcAft>
              <a:buSzPts val="2800"/>
              <a:buFont typeface="Arial"/>
              <a:buNone/>
              <a:defRPr sz="1800"/>
            </a:lvl8pPr>
            <a:lvl9pPr lvl="8" indent="0" rtl="0">
              <a:spcBef>
                <a:spcPts val="0"/>
              </a:spcBef>
              <a:spcAft>
                <a:spcPts val="0"/>
              </a:spcAft>
              <a:buSzPts val="2800"/>
              <a:buFont typeface="Arial"/>
              <a:buNone/>
              <a:defRPr sz="1800"/>
            </a:lvl9pPr>
          </a:lstStyle>
          <a:p>
            <a:endParaRPr/>
          </a:p>
        </p:txBody>
      </p:sp>
      <p:grpSp>
        <p:nvGrpSpPr>
          <p:cNvPr id="31" name="Google Shape;31;p4"/>
          <p:cNvGrpSpPr/>
          <p:nvPr/>
        </p:nvGrpSpPr>
        <p:grpSpPr>
          <a:xfrm>
            <a:off x="287525" y="4854556"/>
            <a:ext cx="634914" cy="148716"/>
            <a:chOff x="1841475" y="2392725"/>
            <a:chExt cx="3928925" cy="920275"/>
          </a:xfrm>
        </p:grpSpPr>
        <p:sp>
          <p:nvSpPr>
            <p:cNvPr id="32" name="Google Shape;32;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0" name="Google Shape;40;p4"/>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41" name="Google Shape;41;p4"/>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999999"/>
                </a:solidFill>
                <a:latin typeface="Proxima Nova"/>
                <a:ea typeface="Proxima Nova"/>
                <a:cs typeface="Proxima Nova"/>
                <a:sym typeface="Proxima Nova"/>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extLst>
      <p:ext uri="{BB962C8B-B14F-4D97-AF65-F5344CB8AC3E}">
        <p14:creationId xmlns:p14="http://schemas.microsoft.com/office/powerpoint/2010/main" val="3578786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theme" Target="../theme/theme2.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718" r:id="rId5"/>
    <p:sldLayoutId id="214748371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42788352"/>
      </p:ext>
    </p:extLst>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2793600336"/>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5" r:id="rId16"/>
    <p:sldLayoutId id="2147483716" r:id="rId17"/>
    <p:sldLayoutId id="214748371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12factor.net/processes" TargetMode="External"/><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12factor.net/backing-services" TargetMode="External"/><Relationship Id="rId5" Type="http://schemas.openxmlformats.org/officeDocument/2006/relationships/hyperlink" Target="https://12factor.net/config" TargetMode="External"/><Relationship Id="rId4" Type="http://schemas.openxmlformats.org/officeDocument/2006/relationships/hyperlink" Target="https://12factor.net/dependenci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12factor.net/codebas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3.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0"/>
              </a:spcBef>
              <a:spcAft>
                <a:spcPts val="0"/>
              </a:spcAft>
              <a:buClr>
                <a:srgbClr val="FFFFFF"/>
              </a:buClr>
              <a:buSzPts val="1500"/>
              <a:buFont typeface="Proxima Nova"/>
              <a:buNone/>
            </a:pPr>
            <a:r>
              <a:rPr lang="en-CA" sz="1500" b="0" i="0" u="none" strike="noStrike" cap="none">
                <a:solidFill>
                  <a:srgbClr val="FFFFFF"/>
                </a:solidFill>
                <a:latin typeface="Proxima Nova"/>
                <a:ea typeface="Proxima Nova"/>
                <a:cs typeface="Proxima Nova"/>
                <a:sym typeface="Proxima Nova"/>
              </a:rPr>
              <a:t>Platform Architecture Team</a:t>
            </a:r>
            <a:endParaRPr sz="1500" b="0" i="0" u="none" strike="noStrike" cap="none">
              <a:solidFill>
                <a:srgbClr val="FFFFFF"/>
              </a:solidFill>
              <a:latin typeface="Proxima Nova"/>
              <a:ea typeface="Proxima Nova"/>
              <a:cs typeface="Proxima Nova"/>
              <a:sym typeface="Proxima Nova"/>
            </a:endParaRPr>
          </a:p>
        </p:txBody>
      </p:sp>
      <p:sp>
        <p:nvSpPr>
          <p:cNvPr id="65" name="Shape 65"/>
          <p:cNvSpPr txBox="1">
            <a:spLocks noGrp="1"/>
          </p:cNvSpPr>
          <p:nvPr>
            <p:ph type="title"/>
          </p:nvPr>
        </p:nvSpPr>
        <p:spPr>
          <a:xfrm>
            <a:off x="523200" y="1737025"/>
            <a:ext cx="6643200" cy="1191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4000"/>
              <a:buFont typeface="Proxima Nova"/>
              <a:buNone/>
            </a:pPr>
            <a:r>
              <a:rPr lang="en-CA" sz="4000" b="1" i="0" u="none" strike="noStrike" cap="none" dirty="0">
                <a:solidFill>
                  <a:schemeClr val="dk1"/>
                </a:solidFill>
                <a:latin typeface="Proxima Nova"/>
                <a:ea typeface="Proxima Nova"/>
                <a:cs typeface="Proxima Nova"/>
                <a:sym typeface="Proxima Nova"/>
              </a:rPr>
              <a:t>Cloud Native Intro</a:t>
            </a:r>
            <a:endParaRPr sz="4000" b="1" i="0" u="none" strike="noStrike" cap="none" dirty="0">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3200"/>
              <a:buFont typeface="Proxima Nova"/>
              <a:buNone/>
            </a:pPr>
            <a:r>
              <a:rPr lang="en-CA" sz="3200" b="0" i="0" u="none" strike="noStrike" cap="none" dirty="0">
                <a:solidFill>
                  <a:schemeClr val="dk1"/>
                </a:solidFill>
                <a:latin typeface="Proxima Nova"/>
                <a:ea typeface="Proxima Nova"/>
                <a:cs typeface="Proxima Nova"/>
                <a:sym typeface="Proxima Nova"/>
              </a:rPr>
              <a:t>The Cloud Native Platform</a:t>
            </a:r>
            <a:endParaRPr sz="3200" b="0" i="0" u="none" strike="noStrike" cap="none" dirty="0">
              <a:solidFill>
                <a:schemeClr val="dk1"/>
              </a:solidFill>
              <a:latin typeface="Proxima Nova"/>
              <a:ea typeface="Proxima Nova"/>
              <a:cs typeface="Proxima Nova"/>
              <a:sym typeface="Proxima Nova"/>
            </a:endParaRPr>
          </a:p>
        </p:txBody>
      </p:sp>
      <p:sp>
        <p:nvSpPr>
          <p:cNvPr id="66" name="Shape 66"/>
          <p:cNvSpPr/>
          <p:nvPr/>
        </p:nvSpPr>
        <p:spPr>
          <a:xfrm>
            <a:off x="7102094" y="1683819"/>
            <a:ext cx="1124700" cy="11247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accent1"/>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7F7F7F"/>
              </a:solidFill>
              <a:latin typeface="Lato Light"/>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What is “cloud native”?</a:t>
            </a:r>
            <a:endParaRPr>
              <a:solidFill>
                <a:srgbClr val="000000"/>
              </a:solidFill>
            </a:endParaRPr>
          </a:p>
        </p:txBody>
      </p:sp>
      <p:sp>
        <p:nvSpPr>
          <p:cNvPr id="410" name="Google Shape;410;p44"/>
          <p:cNvSpPr txBox="1"/>
          <p:nvPr/>
        </p:nvSpPr>
        <p:spPr>
          <a:xfrm>
            <a:off x="923700" y="1151725"/>
            <a:ext cx="72966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434343"/>
                </a:solidFill>
                <a:latin typeface="Proxima Nova"/>
                <a:ea typeface="Proxima Nova"/>
                <a:cs typeface="Proxima Nova"/>
                <a:sym typeface="Proxima Nova"/>
              </a:rPr>
              <a:t>An approach to </a:t>
            </a:r>
            <a:r>
              <a:rPr lang="en" sz="2400">
                <a:solidFill>
                  <a:schemeClr val="lt2"/>
                </a:solidFill>
                <a:latin typeface="Proxima Nova"/>
                <a:ea typeface="Proxima Nova"/>
                <a:cs typeface="Proxima Nova"/>
                <a:sym typeface="Proxima Nova"/>
              </a:rPr>
              <a:t>building and operating software</a:t>
            </a:r>
            <a:r>
              <a:rPr lang="en" sz="2400">
                <a:solidFill>
                  <a:srgbClr val="434343"/>
                </a:solidFill>
                <a:latin typeface="Proxima Nova"/>
                <a:ea typeface="Proxima Nova"/>
                <a:cs typeface="Proxima Nova"/>
                <a:sym typeface="Proxima Nova"/>
              </a:rPr>
              <a:t> that takes advantage of the cloud-computing model. Often seen as a combination of </a:t>
            </a:r>
            <a:r>
              <a:rPr lang="en" sz="2400" b="1">
                <a:solidFill>
                  <a:schemeClr val="lt2"/>
                </a:solidFill>
                <a:latin typeface="Proxima Nova"/>
                <a:ea typeface="Proxima Nova"/>
                <a:cs typeface="Proxima Nova"/>
                <a:sym typeface="Proxima Nova"/>
              </a:rPr>
              <a:t>microservices</a:t>
            </a:r>
            <a:r>
              <a:rPr lang="en" sz="2400">
                <a:solidFill>
                  <a:schemeClr val="lt2"/>
                </a:solidFill>
                <a:latin typeface="Proxima Nova"/>
                <a:ea typeface="Proxima Nova"/>
                <a:cs typeface="Proxima Nova"/>
                <a:sym typeface="Proxima Nova"/>
              </a:rPr>
              <a:t>, </a:t>
            </a:r>
            <a:r>
              <a:rPr lang="en" sz="2400" b="1">
                <a:solidFill>
                  <a:schemeClr val="lt2"/>
                </a:solidFill>
                <a:latin typeface="Proxima Nova"/>
                <a:ea typeface="Proxima Nova"/>
                <a:cs typeface="Proxima Nova"/>
                <a:sym typeface="Proxima Nova"/>
              </a:rPr>
              <a:t>continuous delivery</a:t>
            </a:r>
            <a:r>
              <a:rPr lang="en" sz="2400">
                <a:solidFill>
                  <a:schemeClr val="lt2"/>
                </a:solidFill>
                <a:latin typeface="Proxima Nova"/>
                <a:ea typeface="Proxima Nova"/>
                <a:cs typeface="Proxima Nova"/>
                <a:sym typeface="Proxima Nova"/>
              </a:rPr>
              <a:t>, </a:t>
            </a:r>
            <a:r>
              <a:rPr lang="en" sz="2400" b="1">
                <a:solidFill>
                  <a:schemeClr val="lt2"/>
                </a:solidFill>
                <a:latin typeface="Proxima Nova"/>
                <a:ea typeface="Proxima Nova"/>
                <a:cs typeface="Proxima Nova"/>
                <a:sym typeface="Proxima Nova"/>
              </a:rPr>
              <a:t>containers</a:t>
            </a:r>
            <a:r>
              <a:rPr lang="en" sz="2400">
                <a:solidFill>
                  <a:schemeClr val="lt2"/>
                </a:solidFill>
                <a:latin typeface="Proxima Nova"/>
                <a:ea typeface="Proxima Nova"/>
                <a:cs typeface="Proxima Nova"/>
                <a:sym typeface="Proxima Nova"/>
              </a:rPr>
              <a:t>,</a:t>
            </a:r>
            <a:r>
              <a:rPr lang="en" sz="2400">
                <a:solidFill>
                  <a:srgbClr val="434343"/>
                </a:solidFill>
                <a:latin typeface="Proxima Nova"/>
                <a:ea typeface="Proxima Nova"/>
                <a:cs typeface="Proxima Nova"/>
                <a:sym typeface="Proxima Nova"/>
              </a:rPr>
              <a:t> and </a:t>
            </a:r>
            <a:r>
              <a:rPr lang="en" sz="2400" b="1">
                <a:solidFill>
                  <a:schemeClr val="lt2"/>
                </a:solidFill>
                <a:latin typeface="Proxima Nova"/>
                <a:ea typeface="Proxima Nova"/>
                <a:cs typeface="Proxima Nova"/>
                <a:sym typeface="Proxima Nova"/>
              </a:rPr>
              <a:t>DevOps</a:t>
            </a:r>
            <a:r>
              <a:rPr lang="en" sz="2400">
                <a:solidFill>
                  <a:schemeClr val="lt2"/>
                </a:solidFill>
                <a:latin typeface="Proxima Nova"/>
                <a:ea typeface="Proxima Nova"/>
                <a:cs typeface="Proxima Nova"/>
                <a:sym typeface="Proxima Nova"/>
              </a:rPr>
              <a:t>.</a:t>
            </a:r>
            <a:endParaRPr sz="2400">
              <a:solidFill>
                <a:schemeClr val="lt2"/>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The Starting Point</a:t>
            </a:r>
            <a:endParaRPr>
              <a:solidFill>
                <a:srgbClr val="000000"/>
              </a:solidFill>
            </a:endParaRPr>
          </a:p>
        </p:txBody>
      </p:sp>
      <p:sp>
        <p:nvSpPr>
          <p:cNvPr id="416" name="Google Shape;416;p45"/>
          <p:cNvSpPr/>
          <p:nvPr/>
        </p:nvSpPr>
        <p:spPr>
          <a:xfrm>
            <a:off x="1746125" y="1030126"/>
            <a:ext cx="1854000" cy="4566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Cloud Native</a:t>
            </a:r>
            <a:endParaRPr>
              <a:solidFill>
                <a:srgbClr val="FFFFFF"/>
              </a:solidFill>
              <a:latin typeface="Proxima Nova"/>
              <a:ea typeface="Proxima Nova"/>
              <a:cs typeface="Proxima Nova"/>
              <a:sym typeface="Proxima Nova"/>
            </a:endParaRPr>
          </a:p>
        </p:txBody>
      </p:sp>
      <p:sp>
        <p:nvSpPr>
          <p:cNvPr id="417" name="Google Shape;417;p45"/>
          <p:cNvSpPr/>
          <p:nvPr/>
        </p:nvSpPr>
        <p:spPr>
          <a:xfrm>
            <a:off x="1746125" y="1878020"/>
            <a:ext cx="1854000" cy="4566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Cloud Resilient</a:t>
            </a:r>
            <a:endParaRPr>
              <a:solidFill>
                <a:srgbClr val="FFFFFF"/>
              </a:solidFill>
              <a:latin typeface="Proxima Nova"/>
              <a:ea typeface="Proxima Nova"/>
              <a:cs typeface="Proxima Nova"/>
              <a:sym typeface="Proxima Nova"/>
            </a:endParaRPr>
          </a:p>
        </p:txBody>
      </p:sp>
      <p:sp>
        <p:nvSpPr>
          <p:cNvPr id="418" name="Google Shape;418;p45"/>
          <p:cNvSpPr/>
          <p:nvPr/>
        </p:nvSpPr>
        <p:spPr>
          <a:xfrm>
            <a:off x="1746125" y="2799562"/>
            <a:ext cx="1854000" cy="4566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Cloud Friendly</a:t>
            </a:r>
            <a:endParaRPr>
              <a:solidFill>
                <a:srgbClr val="FFFFFF"/>
              </a:solidFill>
              <a:latin typeface="Proxima Nova"/>
              <a:ea typeface="Proxima Nova"/>
              <a:cs typeface="Proxima Nova"/>
              <a:sym typeface="Proxima Nova"/>
            </a:endParaRPr>
          </a:p>
        </p:txBody>
      </p:sp>
      <p:sp>
        <p:nvSpPr>
          <p:cNvPr id="419" name="Google Shape;419;p45"/>
          <p:cNvSpPr/>
          <p:nvPr/>
        </p:nvSpPr>
        <p:spPr>
          <a:xfrm>
            <a:off x="1746125" y="3643117"/>
            <a:ext cx="1854000" cy="4566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Cloud Ready</a:t>
            </a:r>
            <a:endParaRPr>
              <a:solidFill>
                <a:srgbClr val="FFFFFF"/>
              </a:solidFill>
              <a:latin typeface="Proxima Nova"/>
              <a:ea typeface="Proxima Nova"/>
              <a:cs typeface="Proxima Nova"/>
              <a:sym typeface="Proxima Nova"/>
            </a:endParaRPr>
          </a:p>
        </p:txBody>
      </p:sp>
      <p:sp>
        <p:nvSpPr>
          <p:cNvPr id="420" name="Google Shape;420;p45"/>
          <p:cNvSpPr txBox="1"/>
          <p:nvPr/>
        </p:nvSpPr>
        <p:spPr>
          <a:xfrm>
            <a:off x="3733475" y="995025"/>
            <a:ext cx="3042600" cy="526800"/>
          </a:xfrm>
          <a:prstGeom prst="rect">
            <a:avLst/>
          </a:prstGeom>
          <a:noFill/>
          <a:ln>
            <a:noFill/>
          </a:ln>
        </p:spPr>
        <p:txBody>
          <a:bodyPr spcFirstLastPara="1" wrap="square" lIns="91425" tIns="91425" rIns="91425" bIns="91425" anchor="ctr" anchorCtr="0">
            <a:noAutofit/>
          </a:bodyPr>
          <a:lstStyle/>
          <a:p>
            <a:pPr marL="457200" lvl="0" indent="-298450" algn="l"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Microservice Architecture</a:t>
            </a:r>
            <a:endParaRPr sz="1100">
              <a:solidFill>
                <a:srgbClr val="434343"/>
              </a:solidFill>
              <a:latin typeface="Proxima Nova"/>
              <a:ea typeface="Proxima Nova"/>
              <a:cs typeface="Proxima Nova"/>
              <a:sym typeface="Proxima Nova"/>
            </a:endParaRPr>
          </a:p>
          <a:p>
            <a:pPr marL="457200" lvl="0" indent="-298450" algn="l"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API first design</a:t>
            </a:r>
            <a:endParaRPr sz="1100">
              <a:solidFill>
                <a:srgbClr val="434343"/>
              </a:solidFill>
              <a:latin typeface="Proxima Nova"/>
              <a:ea typeface="Proxima Nova"/>
              <a:cs typeface="Proxima Nova"/>
              <a:sym typeface="Proxima Nova"/>
            </a:endParaRPr>
          </a:p>
          <a:p>
            <a:pPr marL="457200" lvl="0" indent="-298450" algn="l" rtl="0">
              <a:lnSpc>
                <a:spcPct val="90000"/>
              </a:lnSpc>
              <a:spcBef>
                <a:spcPts val="0"/>
              </a:spcBef>
              <a:spcAft>
                <a:spcPts val="0"/>
              </a:spcAft>
              <a:buClr>
                <a:srgbClr val="434343"/>
              </a:buClr>
              <a:buSzPts val="1100"/>
              <a:buFont typeface="Proxima Nova"/>
              <a:buChar char="●"/>
            </a:pPr>
            <a:r>
              <a:rPr lang="en" sz="1100">
                <a:solidFill>
                  <a:schemeClr val="lt1"/>
                </a:solidFill>
                <a:latin typeface="Proxima Nova"/>
                <a:ea typeface="Proxima Nova"/>
                <a:cs typeface="Proxima Nova"/>
                <a:sym typeface="Proxima Nova"/>
              </a:rPr>
              <a:t>Design for failure</a:t>
            </a:r>
            <a:endParaRPr sz="1100">
              <a:solidFill>
                <a:srgbClr val="434343"/>
              </a:solidFill>
              <a:latin typeface="Proxima Nova"/>
              <a:ea typeface="Proxima Nova"/>
              <a:cs typeface="Proxima Nova"/>
              <a:sym typeface="Proxima Nova"/>
            </a:endParaRPr>
          </a:p>
        </p:txBody>
      </p:sp>
      <p:sp>
        <p:nvSpPr>
          <p:cNvPr id="421" name="Google Shape;421;p45"/>
          <p:cNvSpPr txBox="1"/>
          <p:nvPr/>
        </p:nvSpPr>
        <p:spPr>
          <a:xfrm>
            <a:off x="3733475" y="1416063"/>
            <a:ext cx="2399400" cy="1101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1100">
              <a:solidFill>
                <a:srgbClr val="434343"/>
              </a:solidFill>
              <a:latin typeface="Proxima Nova"/>
              <a:ea typeface="Proxima Nova"/>
              <a:cs typeface="Proxima Nova"/>
              <a:sym typeface="Proxima Nova"/>
            </a:endParaRPr>
          </a:p>
          <a:p>
            <a:pPr marL="457200" lvl="0" indent="-298450" algn="l" rtl="0">
              <a:lnSpc>
                <a:spcPct val="90000"/>
              </a:lnSpc>
              <a:spcBef>
                <a:spcPts val="180"/>
              </a:spcBef>
              <a:spcAft>
                <a:spcPts val="0"/>
              </a:spcAft>
              <a:buClr>
                <a:schemeClr val="lt1"/>
              </a:buClr>
              <a:buSzPts val="1100"/>
              <a:buFont typeface="Proxima Nova"/>
              <a:buChar char="●"/>
            </a:pPr>
            <a:r>
              <a:rPr lang="en" sz="1100">
                <a:solidFill>
                  <a:schemeClr val="lt1"/>
                </a:solidFill>
                <a:latin typeface="Proxima Nova"/>
                <a:ea typeface="Proxima Nova"/>
                <a:cs typeface="Proxima Nova"/>
                <a:sym typeface="Proxima Nova"/>
              </a:rPr>
              <a:t>Proactive testing for failure</a:t>
            </a:r>
            <a:endParaRPr sz="1100">
              <a:solidFill>
                <a:srgbClr val="434343"/>
              </a:solidFill>
              <a:latin typeface="Proxima Nova"/>
              <a:ea typeface="Proxima Nova"/>
              <a:cs typeface="Proxima Nova"/>
              <a:sym typeface="Proxima Nova"/>
            </a:endParaRPr>
          </a:p>
          <a:p>
            <a:pPr marL="457200" lvl="0" indent="-298450" algn="l" rtl="0">
              <a:lnSpc>
                <a:spcPct val="90000"/>
              </a:lnSpc>
              <a:spcBef>
                <a:spcPts val="18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Apps are unaffected by dependent service failure</a:t>
            </a:r>
            <a:endParaRPr sz="1100">
              <a:solidFill>
                <a:srgbClr val="434343"/>
              </a:solidFill>
              <a:latin typeface="Proxima Nova"/>
              <a:ea typeface="Proxima Nova"/>
              <a:cs typeface="Proxima Nova"/>
              <a:sym typeface="Proxima Nova"/>
            </a:endParaRPr>
          </a:p>
        </p:txBody>
      </p:sp>
      <p:sp>
        <p:nvSpPr>
          <p:cNvPr id="422" name="Google Shape;422;p45"/>
          <p:cNvSpPr txBox="1"/>
          <p:nvPr/>
        </p:nvSpPr>
        <p:spPr>
          <a:xfrm>
            <a:off x="3733475" y="2793205"/>
            <a:ext cx="3042600" cy="526800"/>
          </a:xfrm>
          <a:prstGeom prst="rect">
            <a:avLst/>
          </a:prstGeom>
          <a:noFill/>
          <a:ln>
            <a:noFill/>
          </a:ln>
        </p:spPr>
        <p:txBody>
          <a:bodyPr spcFirstLastPara="1" wrap="square" lIns="91425" tIns="91425" rIns="91425" bIns="91425" anchor="ctr" anchorCtr="0">
            <a:noAutofit/>
          </a:bodyPr>
          <a:lstStyle/>
          <a:p>
            <a:pPr marL="457200" lvl="0" indent="-298450" algn="l"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12 Factor apps</a:t>
            </a:r>
            <a:endParaRPr sz="1100">
              <a:solidFill>
                <a:srgbClr val="434343"/>
              </a:solidFill>
              <a:latin typeface="Proxima Nova"/>
              <a:ea typeface="Proxima Nova"/>
              <a:cs typeface="Proxima Nova"/>
              <a:sym typeface="Proxima Nova"/>
            </a:endParaRPr>
          </a:p>
          <a:p>
            <a:pPr marL="457200" lvl="0" indent="-298450" algn="l"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Horizontally scalable</a:t>
            </a:r>
            <a:endParaRPr sz="1100">
              <a:solidFill>
                <a:srgbClr val="434343"/>
              </a:solidFill>
              <a:latin typeface="Proxima Nova"/>
              <a:ea typeface="Proxima Nova"/>
              <a:cs typeface="Proxima Nova"/>
              <a:sym typeface="Proxima Nova"/>
            </a:endParaRPr>
          </a:p>
          <a:p>
            <a:pPr marL="457200" lvl="0" indent="-298450" algn="l"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Leverage platform for HA</a:t>
            </a:r>
            <a:endParaRPr sz="1100">
              <a:solidFill>
                <a:srgbClr val="434343"/>
              </a:solidFill>
              <a:latin typeface="Proxima Nova"/>
              <a:ea typeface="Proxima Nova"/>
              <a:cs typeface="Proxima Nova"/>
              <a:sym typeface="Proxima Nova"/>
            </a:endParaRPr>
          </a:p>
        </p:txBody>
      </p:sp>
      <p:sp>
        <p:nvSpPr>
          <p:cNvPr id="423" name="Google Shape;423;p45"/>
          <p:cNvSpPr txBox="1"/>
          <p:nvPr/>
        </p:nvSpPr>
        <p:spPr>
          <a:xfrm>
            <a:off x="3733475" y="3589387"/>
            <a:ext cx="3706800" cy="705900"/>
          </a:xfrm>
          <a:prstGeom prst="rect">
            <a:avLst/>
          </a:prstGeom>
          <a:noFill/>
          <a:ln>
            <a:noFill/>
          </a:ln>
        </p:spPr>
        <p:txBody>
          <a:bodyPr spcFirstLastPara="1" wrap="square" lIns="91425" tIns="91425" rIns="91425" bIns="91425" anchor="ctr" anchorCtr="0">
            <a:noAutofit/>
          </a:bodyPr>
          <a:lstStyle/>
          <a:p>
            <a:pPr marL="457200" lvl="0" indent="-298450" algn="l"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No file system requirements</a:t>
            </a:r>
            <a:endParaRPr sz="1100">
              <a:solidFill>
                <a:srgbClr val="434343"/>
              </a:solidFill>
              <a:latin typeface="Proxima Nova"/>
              <a:ea typeface="Proxima Nova"/>
              <a:cs typeface="Proxima Nova"/>
              <a:sym typeface="Proxima Nova"/>
            </a:endParaRPr>
          </a:p>
          <a:p>
            <a:pPr marL="457200" lvl="0" indent="-298450" algn="l"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Containerized</a:t>
            </a:r>
            <a:endParaRPr sz="1100">
              <a:solidFill>
                <a:srgbClr val="434343"/>
              </a:solidFill>
              <a:latin typeface="Proxima Nova"/>
              <a:ea typeface="Proxima Nova"/>
              <a:cs typeface="Proxima Nova"/>
              <a:sym typeface="Proxima Nova"/>
            </a:endParaRPr>
          </a:p>
          <a:p>
            <a:pPr marL="457200" lvl="0" indent="-298450" algn="l"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Platform managed addresses and ports</a:t>
            </a:r>
            <a:endParaRPr sz="1100">
              <a:solidFill>
                <a:srgbClr val="434343"/>
              </a:solidFill>
              <a:latin typeface="Proxima Nova"/>
              <a:ea typeface="Proxima Nova"/>
              <a:cs typeface="Proxima Nova"/>
              <a:sym typeface="Proxima Nova"/>
            </a:endParaRPr>
          </a:p>
          <a:p>
            <a:pPr marL="457200" lvl="0" indent="-298450" algn="l"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Consume Platform services</a:t>
            </a:r>
            <a:endParaRPr sz="1100">
              <a:solidFill>
                <a:srgbClr val="434343"/>
              </a:solidFill>
              <a:latin typeface="Proxima Nova"/>
              <a:ea typeface="Proxima Nova"/>
              <a:cs typeface="Proxima Nova"/>
              <a:sym typeface="Proxima Nova"/>
            </a:endParaRPr>
          </a:p>
        </p:txBody>
      </p:sp>
      <p:cxnSp>
        <p:nvCxnSpPr>
          <p:cNvPr id="424" name="Google Shape;424;p45"/>
          <p:cNvCxnSpPr/>
          <p:nvPr/>
        </p:nvCxnSpPr>
        <p:spPr>
          <a:xfrm>
            <a:off x="1609800" y="1653725"/>
            <a:ext cx="6066300" cy="0"/>
          </a:xfrm>
          <a:prstGeom prst="straightConnector1">
            <a:avLst/>
          </a:prstGeom>
          <a:noFill/>
          <a:ln w="9525" cap="flat" cmpd="sng">
            <a:solidFill>
              <a:srgbClr val="EFEFEF"/>
            </a:solidFill>
            <a:prstDash val="solid"/>
            <a:round/>
            <a:headEnd type="none" w="med" len="med"/>
            <a:tailEnd type="none" w="med" len="med"/>
          </a:ln>
        </p:spPr>
      </p:cxnSp>
      <p:cxnSp>
        <p:nvCxnSpPr>
          <p:cNvPr id="425" name="Google Shape;425;p45"/>
          <p:cNvCxnSpPr/>
          <p:nvPr/>
        </p:nvCxnSpPr>
        <p:spPr>
          <a:xfrm>
            <a:off x="1609800" y="2592425"/>
            <a:ext cx="6066300" cy="0"/>
          </a:xfrm>
          <a:prstGeom prst="straightConnector1">
            <a:avLst/>
          </a:prstGeom>
          <a:noFill/>
          <a:ln w="9525" cap="flat" cmpd="sng">
            <a:solidFill>
              <a:srgbClr val="EFEFEF"/>
            </a:solidFill>
            <a:prstDash val="solid"/>
            <a:round/>
            <a:headEnd type="none" w="med" len="med"/>
            <a:tailEnd type="none" w="med" len="med"/>
          </a:ln>
        </p:spPr>
      </p:cxnSp>
      <p:cxnSp>
        <p:nvCxnSpPr>
          <p:cNvPr id="426" name="Google Shape;426;p45"/>
          <p:cNvCxnSpPr/>
          <p:nvPr/>
        </p:nvCxnSpPr>
        <p:spPr>
          <a:xfrm>
            <a:off x="1609800" y="3450200"/>
            <a:ext cx="6066300" cy="0"/>
          </a:xfrm>
          <a:prstGeom prst="straightConnector1">
            <a:avLst/>
          </a:prstGeom>
          <a:noFill/>
          <a:ln w="9525" cap="flat" cmpd="sng">
            <a:solidFill>
              <a:srgbClr val="EFEFEF"/>
            </a:solidFill>
            <a:prstDash val="solid"/>
            <a:round/>
            <a:headEnd type="none" w="med" len="med"/>
            <a:tailEnd type="none" w="med" len="med"/>
          </a:ln>
        </p:spPr>
      </p:cxnSp>
      <p:sp>
        <p:nvSpPr>
          <p:cNvPr id="427" name="Google Shape;427;p45"/>
          <p:cNvSpPr txBox="1"/>
          <p:nvPr/>
        </p:nvSpPr>
        <p:spPr>
          <a:xfrm>
            <a:off x="6132875" y="1722513"/>
            <a:ext cx="2276100" cy="793800"/>
          </a:xfrm>
          <a:prstGeom prst="rect">
            <a:avLst/>
          </a:prstGeom>
          <a:noFill/>
          <a:ln>
            <a:noFill/>
          </a:ln>
        </p:spPr>
        <p:txBody>
          <a:bodyPr spcFirstLastPara="1" wrap="square" lIns="91425" tIns="91425" rIns="91425" bIns="91425" anchor="ctr" anchorCtr="0">
            <a:noAutofit/>
          </a:bodyPr>
          <a:lstStyle/>
          <a:p>
            <a:pPr marL="457200" lvl="0" indent="-298450" algn="l" rtl="0">
              <a:lnSpc>
                <a:spcPct val="90000"/>
              </a:lnSpc>
              <a:spcBef>
                <a:spcPts val="180"/>
              </a:spcBef>
              <a:spcAft>
                <a:spcPts val="0"/>
              </a:spcAft>
              <a:buClr>
                <a:schemeClr val="lt1"/>
              </a:buClr>
              <a:buSzPts val="1100"/>
              <a:buFont typeface="Proxima Nova"/>
              <a:buChar char="●"/>
            </a:pPr>
            <a:r>
              <a:rPr lang="en" sz="1100">
                <a:solidFill>
                  <a:schemeClr val="lt1"/>
                </a:solidFill>
                <a:latin typeface="Proxima Nova"/>
                <a:ea typeface="Proxima Nova"/>
                <a:cs typeface="Proxima Nova"/>
                <a:sym typeface="Proxima Nova"/>
              </a:rPr>
              <a:t>Integrated Metrics and Monitoring</a:t>
            </a:r>
            <a:endParaRPr sz="1100">
              <a:solidFill>
                <a:schemeClr val="lt1"/>
              </a:solidFill>
              <a:latin typeface="Proxima Nova"/>
              <a:ea typeface="Proxima Nova"/>
              <a:cs typeface="Proxima Nova"/>
              <a:sym typeface="Proxima Nova"/>
            </a:endParaRPr>
          </a:p>
          <a:p>
            <a:pPr marL="457200" lvl="0" indent="-298450" algn="l" rtl="0">
              <a:lnSpc>
                <a:spcPct val="90000"/>
              </a:lnSpc>
              <a:spcBef>
                <a:spcPts val="180"/>
              </a:spcBef>
              <a:spcAft>
                <a:spcPts val="0"/>
              </a:spcAft>
              <a:buClr>
                <a:schemeClr val="lt1"/>
              </a:buClr>
              <a:buSzPts val="1100"/>
              <a:buFont typeface="Proxima Nova"/>
              <a:buChar char="●"/>
            </a:pPr>
            <a:r>
              <a:rPr lang="en" sz="1100">
                <a:solidFill>
                  <a:schemeClr val="lt1"/>
                </a:solidFill>
                <a:latin typeface="Proxima Nova"/>
                <a:ea typeface="Proxima Nova"/>
                <a:cs typeface="Proxima Nova"/>
                <a:sym typeface="Proxima Nova"/>
              </a:rPr>
              <a:t>Cloud agnostic runtime implementation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Cloud Native Design - 12 factors</a:t>
            </a:r>
            <a:endParaRPr>
              <a:solidFill>
                <a:srgbClr val="000000"/>
              </a:solidFill>
            </a:endParaRPr>
          </a:p>
        </p:txBody>
      </p:sp>
      <p:sp>
        <p:nvSpPr>
          <p:cNvPr id="433" name="Google Shape;433;p46"/>
          <p:cNvSpPr txBox="1">
            <a:spLocks noGrp="1"/>
          </p:cNvSpPr>
          <p:nvPr>
            <p:ph type="body" idx="1"/>
          </p:nvPr>
        </p:nvSpPr>
        <p:spPr>
          <a:xfrm>
            <a:off x="802075" y="948450"/>
            <a:ext cx="3778200" cy="37695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200" b="1">
                <a:solidFill>
                  <a:schemeClr val="lt2"/>
                </a:solidFill>
              </a:rPr>
              <a:t>Codebase</a:t>
            </a:r>
            <a:endParaRPr sz="1200" b="1">
              <a:solidFill>
                <a:schemeClr val="lt2"/>
              </a:solidFill>
              <a:uFill>
                <a:noFill/>
              </a:uFill>
              <a:hlinkClick r:id="rId3"/>
            </a:endParaRPr>
          </a:p>
          <a:p>
            <a:pPr marL="0" lvl="0" indent="0" algn="l" rtl="0">
              <a:lnSpc>
                <a:spcPct val="100000"/>
              </a:lnSpc>
              <a:spcBef>
                <a:spcPts val="0"/>
              </a:spcBef>
              <a:spcAft>
                <a:spcPts val="0"/>
              </a:spcAft>
              <a:buNone/>
            </a:pPr>
            <a:r>
              <a:rPr lang="en" sz="1200">
                <a:solidFill>
                  <a:srgbClr val="000000"/>
                </a:solidFill>
              </a:rPr>
              <a:t>One codebase tracked in revision control, many deploys</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1200" b="1">
                <a:solidFill>
                  <a:schemeClr val="lt2"/>
                </a:solidFill>
                <a:uFill>
                  <a:noFill/>
                </a:uFill>
                <a:hlinkClick r:id="rId4"/>
              </a:rPr>
              <a:t>Dependencies</a:t>
            </a:r>
            <a:endParaRPr sz="1200" b="1">
              <a:solidFill>
                <a:schemeClr val="lt2"/>
              </a:solidFill>
              <a:uFill>
                <a:noFill/>
              </a:uFill>
              <a:hlinkClick r:id="rId4"/>
            </a:endParaRPr>
          </a:p>
          <a:p>
            <a:pPr marL="0" lvl="0" indent="0" algn="l" rtl="0">
              <a:lnSpc>
                <a:spcPct val="100000"/>
              </a:lnSpc>
              <a:spcBef>
                <a:spcPts val="0"/>
              </a:spcBef>
              <a:spcAft>
                <a:spcPts val="0"/>
              </a:spcAft>
              <a:buNone/>
            </a:pPr>
            <a:r>
              <a:rPr lang="en" sz="1200">
                <a:solidFill>
                  <a:srgbClr val="000000"/>
                </a:solidFill>
              </a:rPr>
              <a:t>Explicitly declare and isolate dependencies</a:t>
            </a:r>
            <a:endParaRPr sz="1200">
              <a:solidFill>
                <a:srgbClr val="000000"/>
              </a:solidFill>
            </a:endParaRPr>
          </a:p>
          <a:p>
            <a:pPr marL="0" lvl="0" indent="0" algn="l" rtl="0">
              <a:lnSpc>
                <a:spcPct val="100000"/>
              </a:lnSpc>
              <a:spcBef>
                <a:spcPts val="1200"/>
              </a:spcBef>
              <a:spcAft>
                <a:spcPts val="0"/>
              </a:spcAft>
              <a:buNone/>
            </a:pPr>
            <a:r>
              <a:rPr lang="en" sz="1200" b="1">
                <a:solidFill>
                  <a:schemeClr val="lt2"/>
                </a:solidFill>
              </a:rPr>
              <a:t>Configuration</a:t>
            </a:r>
            <a:endParaRPr sz="1200" b="1">
              <a:solidFill>
                <a:schemeClr val="lt2"/>
              </a:solidFill>
              <a:uFill>
                <a:noFill/>
              </a:uFill>
              <a:hlinkClick r:id="rId5"/>
            </a:endParaRPr>
          </a:p>
          <a:p>
            <a:pPr marL="0" lvl="0" indent="0" algn="l" rtl="0">
              <a:lnSpc>
                <a:spcPct val="100000"/>
              </a:lnSpc>
              <a:spcBef>
                <a:spcPts val="0"/>
              </a:spcBef>
              <a:spcAft>
                <a:spcPts val="0"/>
              </a:spcAft>
              <a:buNone/>
            </a:pPr>
            <a:r>
              <a:rPr lang="en" sz="1200">
                <a:solidFill>
                  <a:srgbClr val="000000"/>
                </a:solidFill>
              </a:rPr>
              <a:t>Store config in the environment</a:t>
            </a:r>
            <a:endParaRPr sz="1200">
              <a:solidFill>
                <a:srgbClr val="000000"/>
              </a:solidFill>
            </a:endParaRPr>
          </a:p>
          <a:p>
            <a:pPr marL="0" lvl="0" indent="0" algn="l" rtl="0">
              <a:lnSpc>
                <a:spcPct val="100000"/>
              </a:lnSpc>
              <a:spcBef>
                <a:spcPts val="1200"/>
              </a:spcBef>
              <a:spcAft>
                <a:spcPts val="0"/>
              </a:spcAft>
              <a:buNone/>
            </a:pPr>
            <a:r>
              <a:rPr lang="en" sz="1200" b="1">
                <a:solidFill>
                  <a:schemeClr val="lt2"/>
                </a:solidFill>
                <a:uFill>
                  <a:noFill/>
                </a:uFill>
                <a:hlinkClick r:id="rId6"/>
              </a:rPr>
              <a:t>Backing services</a:t>
            </a:r>
            <a:endParaRPr sz="1200" b="1">
              <a:solidFill>
                <a:schemeClr val="lt2"/>
              </a:solidFill>
              <a:uFill>
                <a:noFill/>
              </a:uFill>
              <a:hlinkClick r:id="rId6"/>
            </a:endParaRPr>
          </a:p>
          <a:p>
            <a:pPr marL="0" lvl="0" indent="0" algn="l" rtl="0">
              <a:lnSpc>
                <a:spcPct val="100000"/>
              </a:lnSpc>
              <a:spcBef>
                <a:spcPts val="0"/>
              </a:spcBef>
              <a:spcAft>
                <a:spcPts val="0"/>
              </a:spcAft>
              <a:buNone/>
            </a:pPr>
            <a:r>
              <a:rPr lang="en" sz="1200">
                <a:solidFill>
                  <a:srgbClr val="000000"/>
                </a:solidFill>
              </a:rPr>
              <a:t>Treat backing services as attached resources</a:t>
            </a:r>
            <a:endParaRPr sz="1200">
              <a:solidFill>
                <a:srgbClr val="000000"/>
              </a:solidFill>
            </a:endParaRPr>
          </a:p>
          <a:p>
            <a:pPr marL="0" lvl="0" indent="0" algn="l" rtl="0">
              <a:lnSpc>
                <a:spcPct val="100000"/>
              </a:lnSpc>
              <a:spcBef>
                <a:spcPts val="1200"/>
              </a:spcBef>
              <a:spcAft>
                <a:spcPts val="0"/>
              </a:spcAft>
              <a:buNone/>
            </a:pPr>
            <a:r>
              <a:rPr lang="en" sz="1200" b="1">
                <a:solidFill>
                  <a:schemeClr val="lt2"/>
                </a:solidFill>
                <a:uFill>
                  <a:noFill/>
                </a:uFill>
                <a:hlinkClick r:id="rId7"/>
              </a:rPr>
              <a:t>Build, release, run</a:t>
            </a:r>
            <a:endParaRPr sz="1200" b="1">
              <a:solidFill>
                <a:schemeClr val="lt2"/>
              </a:solidFill>
              <a:uFill>
                <a:noFill/>
              </a:uFill>
              <a:hlinkClick r:id="rId7"/>
            </a:endParaRPr>
          </a:p>
          <a:p>
            <a:pPr marL="0" lvl="0" indent="0" algn="l" rtl="0">
              <a:lnSpc>
                <a:spcPct val="100000"/>
              </a:lnSpc>
              <a:spcBef>
                <a:spcPts val="0"/>
              </a:spcBef>
              <a:spcAft>
                <a:spcPts val="0"/>
              </a:spcAft>
              <a:buNone/>
            </a:pPr>
            <a:r>
              <a:rPr lang="en" sz="1200">
                <a:solidFill>
                  <a:srgbClr val="000000"/>
                </a:solidFill>
              </a:rPr>
              <a:t>Strictly separate build and run stages</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1200" b="1">
                <a:solidFill>
                  <a:schemeClr val="lt2"/>
                </a:solidFill>
                <a:uFill>
                  <a:noFill/>
                </a:uFill>
                <a:hlinkClick r:id="rId8"/>
              </a:rPr>
              <a:t>Processes</a:t>
            </a:r>
            <a:endParaRPr sz="1200" b="1">
              <a:solidFill>
                <a:schemeClr val="lt2"/>
              </a:solidFill>
              <a:uFill>
                <a:noFill/>
              </a:uFill>
              <a:hlinkClick r:id="rId8"/>
            </a:endParaRPr>
          </a:p>
          <a:p>
            <a:pPr marL="0" lvl="0" indent="0" algn="l" rtl="0">
              <a:lnSpc>
                <a:spcPct val="100000"/>
              </a:lnSpc>
              <a:spcBef>
                <a:spcPts val="0"/>
              </a:spcBef>
              <a:spcAft>
                <a:spcPts val="0"/>
              </a:spcAft>
              <a:buNone/>
            </a:pPr>
            <a:r>
              <a:rPr lang="en" sz="1200">
                <a:solidFill>
                  <a:srgbClr val="000000"/>
                </a:solidFill>
              </a:rPr>
              <a:t>Execute the app as one or more stateless processes</a:t>
            </a:r>
            <a:endParaRPr sz="1200">
              <a:solidFill>
                <a:srgbClr val="000000"/>
              </a:solidFill>
            </a:endParaRPr>
          </a:p>
        </p:txBody>
      </p:sp>
      <p:sp>
        <p:nvSpPr>
          <p:cNvPr id="434" name="Google Shape;434;p46"/>
          <p:cNvSpPr txBox="1">
            <a:spLocks noGrp="1"/>
          </p:cNvSpPr>
          <p:nvPr>
            <p:ph type="body" idx="1"/>
          </p:nvPr>
        </p:nvSpPr>
        <p:spPr>
          <a:xfrm>
            <a:off x="4984024" y="896099"/>
            <a:ext cx="3666900" cy="3968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200" b="1">
                <a:solidFill>
                  <a:schemeClr val="lt2"/>
                </a:solidFill>
              </a:rPr>
              <a:t>Port Binding</a:t>
            </a:r>
            <a:endParaRPr sz="1200" b="1">
              <a:solidFill>
                <a:schemeClr val="lt2"/>
              </a:solidFill>
              <a:uFill>
                <a:noFill/>
              </a:uFill>
              <a:hlinkClick r:id="rId3"/>
            </a:endParaRPr>
          </a:p>
          <a:p>
            <a:pPr marL="0" lvl="0" indent="0" algn="l" rtl="0">
              <a:lnSpc>
                <a:spcPct val="100000"/>
              </a:lnSpc>
              <a:spcBef>
                <a:spcPts val="0"/>
              </a:spcBef>
              <a:spcAft>
                <a:spcPts val="0"/>
              </a:spcAft>
              <a:buNone/>
            </a:pPr>
            <a:r>
              <a:rPr lang="en" sz="1200"/>
              <a:t>Export services via ports</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200" b="1">
                <a:solidFill>
                  <a:schemeClr val="lt2"/>
                </a:solidFill>
              </a:rPr>
              <a:t>Concurrency</a:t>
            </a:r>
            <a:endParaRPr sz="1200" b="1">
              <a:solidFill>
                <a:schemeClr val="lt2"/>
              </a:solidFill>
              <a:uFill>
                <a:noFill/>
              </a:uFill>
              <a:hlinkClick r:id="rId4"/>
            </a:endParaRPr>
          </a:p>
          <a:p>
            <a:pPr marL="0" lvl="0" indent="0" algn="l" rtl="0">
              <a:lnSpc>
                <a:spcPct val="100000"/>
              </a:lnSpc>
              <a:spcBef>
                <a:spcPts val="0"/>
              </a:spcBef>
              <a:spcAft>
                <a:spcPts val="0"/>
              </a:spcAft>
              <a:buNone/>
            </a:pPr>
            <a:r>
              <a:rPr lang="en" sz="1200"/>
              <a:t>Scale out via the process model</a:t>
            </a:r>
            <a:endParaRPr sz="1200"/>
          </a:p>
          <a:p>
            <a:pPr marL="0" lvl="0" indent="0" algn="l" rtl="0">
              <a:lnSpc>
                <a:spcPct val="100000"/>
              </a:lnSpc>
              <a:spcBef>
                <a:spcPts val="1200"/>
              </a:spcBef>
              <a:spcAft>
                <a:spcPts val="0"/>
              </a:spcAft>
              <a:buNone/>
            </a:pPr>
            <a:r>
              <a:rPr lang="en" sz="1200" b="1">
                <a:solidFill>
                  <a:schemeClr val="lt2"/>
                </a:solidFill>
              </a:rPr>
              <a:t>Disposability</a:t>
            </a:r>
            <a:endParaRPr sz="1200" b="1">
              <a:solidFill>
                <a:schemeClr val="lt2"/>
              </a:solidFill>
              <a:uFill>
                <a:noFill/>
              </a:uFill>
              <a:hlinkClick r:id="rId5"/>
            </a:endParaRPr>
          </a:p>
          <a:p>
            <a:pPr marL="0" lvl="0" indent="0" algn="l" rtl="0">
              <a:lnSpc>
                <a:spcPct val="100000"/>
              </a:lnSpc>
              <a:spcBef>
                <a:spcPts val="0"/>
              </a:spcBef>
              <a:spcAft>
                <a:spcPts val="0"/>
              </a:spcAft>
              <a:buNone/>
            </a:pPr>
            <a:r>
              <a:rPr lang="en" sz="1200"/>
              <a:t>Maximize robustness with fast startup and graceful shutdown</a:t>
            </a:r>
            <a:endParaRPr sz="1200"/>
          </a:p>
          <a:p>
            <a:pPr marL="0" lvl="0" indent="0" algn="l" rtl="0">
              <a:lnSpc>
                <a:spcPct val="100000"/>
              </a:lnSpc>
              <a:spcBef>
                <a:spcPts val="1200"/>
              </a:spcBef>
              <a:spcAft>
                <a:spcPts val="0"/>
              </a:spcAft>
              <a:buNone/>
            </a:pPr>
            <a:r>
              <a:rPr lang="en" sz="1200" b="1">
                <a:solidFill>
                  <a:schemeClr val="lt2"/>
                </a:solidFill>
              </a:rPr>
              <a:t>Dev/Prod Parity</a:t>
            </a:r>
            <a:endParaRPr sz="1200" b="1">
              <a:solidFill>
                <a:schemeClr val="lt2"/>
              </a:solidFill>
              <a:uFill>
                <a:noFill/>
              </a:uFill>
              <a:hlinkClick r:id="rId6"/>
            </a:endParaRPr>
          </a:p>
          <a:p>
            <a:pPr marL="0" lvl="0" indent="0" algn="l" rtl="0">
              <a:lnSpc>
                <a:spcPct val="100000"/>
              </a:lnSpc>
              <a:spcBef>
                <a:spcPts val="0"/>
              </a:spcBef>
              <a:spcAft>
                <a:spcPts val="0"/>
              </a:spcAft>
              <a:buNone/>
            </a:pPr>
            <a:r>
              <a:rPr lang="en" sz="1200"/>
              <a:t>Keep dev to prod as close as possible</a:t>
            </a:r>
            <a:endParaRPr sz="1200"/>
          </a:p>
          <a:p>
            <a:pPr marL="0" lvl="0" indent="0" algn="l" rtl="0">
              <a:lnSpc>
                <a:spcPct val="100000"/>
              </a:lnSpc>
              <a:spcBef>
                <a:spcPts val="1200"/>
              </a:spcBef>
              <a:spcAft>
                <a:spcPts val="0"/>
              </a:spcAft>
              <a:buNone/>
            </a:pPr>
            <a:r>
              <a:rPr lang="en" sz="1200" b="1">
                <a:solidFill>
                  <a:schemeClr val="lt2"/>
                </a:solidFill>
              </a:rPr>
              <a:t>Logs</a:t>
            </a:r>
            <a:endParaRPr sz="1200" b="1">
              <a:solidFill>
                <a:schemeClr val="lt2"/>
              </a:solidFill>
              <a:uFill>
                <a:noFill/>
              </a:uFill>
              <a:hlinkClick r:id="rId7"/>
            </a:endParaRPr>
          </a:p>
          <a:p>
            <a:pPr marL="0" lvl="0" indent="0" algn="l" rtl="0">
              <a:lnSpc>
                <a:spcPct val="100000"/>
              </a:lnSpc>
              <a:spcBef>
                <a:spcPts val="0"/>
              </a:spcBef>
              <a:spcAft>
                <a:spcPts val="0"/>
              </a:spcAft>
              <a:buNone/>
            </a:pPr>
            <a:r>
              <a:rPr lang="en" sz="1200"/>
              <a:t>Treat logs as event streams</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200" b="1">
                <a:solidFill>
                  <a:schemeClr val="lt2"/>
                </a:solidFill>
              </a:rPr>
              <a:t>Admin </a:t>
            </a:r>
            <a:r>
              <a:rPr lang="en" sz="1200" b="1">
                <a:solidFill>
                  <a:schemeClr val="lt2"/>
                </a:solidFill>
                <a:uFill>
                  <a:noFill/>
                </a:uFill>
                <a:hlinkClick r:id="rId8"/>
              </a:rPr>
              <a:t>Processes</a:t>
            </a:r>
            <a:endParaRPr sz="1200" b="1">
              <a:solidFill>
                <a:schemeClr val="lt2"/>
              </a:solidFill>
              <a:uFill>
                <a:noFill/>
              </a:uFill>
              <a:hlinkClick r:id="rId8"/>
            </a:endParaRPr>
          </a:p>
          <a:p>
            <a:pPr marL="0" lvl="0" indent="0" algn="l" rtl="0">
              <a:lnSpc>
                <a:spcPct val="100000"/>
              </a:lnSpc>
              <a:spcBef>
                <a:spcPts val="0"/>
              </a:spcBef>
              <a:spcAft>
                <a:spcPts val="0"/>
              </a:spcAft>
              <a:buNone/>
            </a:pPr>
            <a:r>
              <a:rPr lang="en" sz="1200"/>
              <a:t>Run admin and management tasks as one-off processes</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7"/>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Cloud Native Design - Codebase</a:t>
            </a:r>
            <a:endParaRPr>
              <a:solidFill>
                <a:srgbClr val="000000"/>
              </a:solidFill>
            </a:endParaRPr>
          </a:p>
        </p:txBody>
      </p:sp>
      <p:sp>
        <p:nvSpPr>
          <p:cNvPr id="440" name="Google Shape;440;p47"/>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400" b="1">
                <a:solidFill>
                  <a:schemeClr val="lt2"/>
                </a:solidFill>
              </a:rPr>
              <a:t>Codebase</a:t>
            </a:r>
            <a:endParaRPr sz="1400" b="1">
              <a:solidFill>
                <a:schemeClr val="lt2"/>
              </a:solidFill>
              <a:uFill>
                <a:noFill/>
              </a:uFill>
              <a:hlinkClick r:id="rId3"/>
            </a:endParaRPr>
          </a:p>
          <a:p>
            <a:pPr marL="0" lvl="0" indent="0" algn="l" rtl="0">
              <a:lnSpc>
                <a:spcPct val="100000"/>
              </a:lnSpc>
              <a:spcBef>
                <a:spcPts val="0"/>
              </a:spcBef>
              <a:spcAft>
                <a:spcPts val="0"/>
              </a:spcAft>
              <a:buNone/>
            </a:pPr>
            <a:r>
              <a:rPr lang="en" sz="1400">
                <a:solidFill>
                  <a:srgbClr val="FFFFFF"/>
                </a:solidFill>
              </a:rPr>
              <a:t>One codebase tracked in revision control, many deploys</a:t>
            </a:r>
            <a:endParaRPr sz="1400">
              <a:solidFill>
                <a:srgbClr val="FFFFFF"/>
              </a:solidFill>
            </a:endParaRPr>
          </a:p>
        </p:txBody>
      </p:sp>
      <p:sp>
        <p:nvSpPr>
          <p:cNvPr id="441" name="Google Shape;441;p47"/>
          <p:cNvSpPr/>
          <p:nvPr/>
        </p:nvSpPr>
        <p:spPr>
          <a:xfrm>
            <a:off x="3693300" y="1794925"/>
            <a:ext cx="1443000" cy="962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Tracking</a:t>
            </a:r>
            <a:endParaRPr>
              <a:solidFill>
                <a:srgbClr val="FFFFFF"/>
              </a:solidFill>
              <a:latin typeface="Proxima Nova"/>
              <a:ea typeface="Proxima Nova"/>
              <a:cs typeface="Proxima Nova"/>
              <a:sym typeface="Proxima Nova"/>
            </a:endParaRPr>
          </a:p>
        </p:txBody>
      </p:sp>
      <p:sp>
        <p:nvSpPr>
          <p:cNvPr id="442" name="Google Shape;442;p47"/>
          <p:cNvSpPr/>
          <p:nvPr/>
        </p:nvSpPr>
        <p:spPr>
          <a:xfrm>
            <a:off x="4673900" y="3397650"/>
            <a:ext cx="1036200" cy="962100"/>
          </a:xfrm>
          <a:prstGeom prst="can">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3" name="Google Shape;443;p47"/>
          <p:cNvPicPr preferRelativeResize="0"/>
          <p:nvPr/>
        </p:nvPicPr>
        <p:blipFill rotWithShape="1">
          <a:blip r:embed="rId4">
            <a:alphaModFix/>
          </a:blip>
          <a:srcRect l="32413" t="15805" r="33180" b="16186"/>
          <a:stretch/>
        </p:blipFill>
        <p:spPr>
          <a:xfrm>
            <a:off x="4780336" y="3610403"/>
            <a:ext cx="786324" cy="777100"/>
          </a:xfrm>
          <a:prstGeom prst="rect">
            <a:avLst/>
          </a:prstGeom>
          <a:noFill/>
          <a:ln>
            <a:noFill/>
          </a:ln>
        </p:spPr>
      </p:pic>
      <p:cxnSp>
        <p:nvCxnSpPr>
          <p:cNvPr id="444" name="Google Shape;444;p47"/>
          <p:cNvCxnSpPr>
            <a:stCxn id="441" idx="4"/>
            <a:endCxn id="442" idx="1"/>
          </p:cNvCxnSpPr>
          <p:nvPr/>
        </p:nvCxnSpPr>
        <p:spPr>
          <a:xfrm rot="-5400000" flipH="1">
            <a:off x="4483200" y="2688625"/>
            <a:ext cx="640500" cy="777300"/>
          </a:xfrm>
          <a:prstGeom prst="curvedConnector3">
            <a:avLst>
              <a:gd name="adj1" fmla="val 50010"/>
            </a:avLst>
          </a:prstGeom>
          <a:noFill/>
          <a:ln w="9525" cap="flat" cmpd="sng">
            <a:solidFill>
              <a:schemeClr val="dk2"/>
            </a:solidFill>
            <a:prstDash val="solid"/>
            <a:round/>
            <a:headEnd type="none" w="med" len="med"/>
            <a:tailEnd type="none" w="med" len="med"/>
          </a:ln>
        </p:spPr>
      </p:cxnSp>
      <p:cxnSp>
        <p:nvCxnSpPr>
          <p:cNvPr id="445" name="Google Shape;445;p47"/>
          <p:cNvCxnSpPr>
            <a:stCxn id="446" idx="1"/>
            <a:endCxn id="442" idx="1"/>
          </p:cNvCxnSpPr>
          <p:nvPr/>
        </p:nvCxnSpPr>
        <p:spPr>
          <a:xfrm flipH="1">
            <a:off x="5192025" y="1057975"/>
            <a:ext cx="1452300" cy="2339700"/>
          </a:xfrm>
          <a:prstGeom prst="curvedConnector2">
            <a:avLst/>
          </a:prstGeom>
          <a:noFill/>
          <a:ln w="9525" cap="flat" cmpd="sng">
            <a:solidFill>
              <a:schemeClr val="dk2"/>
            </a:solidFill>
            <a:prstDash val="solid"/>
            <a:round/>
            <a:headEnd type="none" w="med" len="med"/>
            <a:tailEnd type="none" w="med" len="med"/>
          </a:ln>
        </p:spPr>
      </p:cxnSp>
      <p:sp>
        <p:nvSpPr>
          <p:cNvPr id="446" name="Google Shape;446;p47"/>
          <p:cNvSpPr/>
          <p:nvPr/>
        </p:nvSpPr>
        <p:spPr>
          <a:xfrm>
            <a:off x="6644325" y="737725"/>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1.0.0</a:t>
            </a:r>
            <a:endParaRPr>
              <a:solidFill>
                <a:srgbClr val="FFFFFF"/>
              </a:solidFill>
              <a:latin typeface="Proxima Nova"/>
              <a:ea typeface="Proxima Nova"/>
              <a:cs typeface="Proxima Nova"/>
              <a:sym typeface="Proxima Nova"/>
            </a:endParaRPr>
          </a:p>
        </p:txBody>
      </p:sp>
      <p:sp>
        <p:nvSpPr>
          <p:cNvPr id="447" name="Google Shape;447;p47"/>
          <p:cNvSpPr/>
          <p:nvPr/>
        </p:nvSpPr>
        <p:spPr>
          <a:xfrm>
            <a:off x="6981750" y="1562450"/>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1.1.0</a:t>
            </a:r>
            <a:endParaRPr>
              <a:solidFill>
                <a:srgbClr val="FFFFFF"/>
              </a:solidFill>
              <a:latin typeface="Proxima Nova"/>
              <a:ea typeface="Proxima Nova"/>
              <a:cs typeface="Proxima Nova"/>
              <a:sym typeface="Proxima Nova"/>
            </a:endParaRPr>
          </a:p>
        </p:txBody>
      </p:sp>
      <p:sp>
        <p:nvSpPr>
          <p:cNvPr id="448" name="Google Shape;448;p47"/>
          <p:cNvSpPr/>
          <p:nvPr/>
        </p:nvSpPr>
        <p:spPr>
          <a:xfrm>
            <a:off x="7467175" y="2427175"/>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1.1.1</a:t>
            </a:r>
            <a:endParaRPr>
              <a:solidFill>
                <a:srgbClr val="FFFFFF"/>
              </a:solidFill>
              <a:latin typeface="Proxima Nova"/>
              <a:ea typeface="Proxima Nova"/>
              <a:cs typeface="Proxima Nova"/>
              <a:sym typeface="Proxima Nova"/>
            </a:endParaRPr>
          </a:p>
        </p:txBody>
      </p:sp>
      <p:sp>
        <p:nvSpPr>
          <p:cNvPr id="449" name="Google Shape;449;p47"/>
          <p:cNvSpPr/>
          <p:nvPr/>
        </p:nvSpPr>
        <p:spPr>
          <a:xfrm>
            <a:off x="7073775" y="3291900"/>
            <a:ext cx="1323000" cy="640500"/>
          </a:xfrm>
          <a:prstGeom prst="roundRect">
            <a:avLst>
              <a:gd name="adj" fmla="val 4921"/>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2.0.0</a:t>
            </a:r>
            <a:endParaRPr>
              <a:solidFill>
                <a:srgbClr val="FFFFFF"/>
              </a:solidFill>
              <a:latin typeface="Proxima Nova"/>
              <a:ea typeface="Proxima Nova"/>
              <a:cs typeface="Proxima Nova"/>
              <a:sym typeface="Proxima Nova"/>
            </a:endParaRPr>
          </a:p>
        </p:txBody>
      </p:sp>
      <p:cxnSp>
        <p:nvCxnSpPr>
          <p:cNvPr id="450" name="Google Shape;450;p47"/>
          <p:cNvCxnSpPr>
            <a:stCxn id="447" idx="1"/>
            <a:endCxn id="442" idx="1"/>
          </p:cNvCxnSpPr>
          <p:nvPr/>
        </p:nvCxnSpPr>
        <p:spPr>
          <a:xfrm flipH="1">
            <a:off x="5191950" y="1882700"/>
            <a:ext cx="1789800" cy="1515000"/>
          </a:xfrm>
          <a:prstGeom prst="curvedConnector2">
            <a:avLst/>
          </a:prstGeom>
          <a:noFill/>
          <a:ln w="9525" cap="flat" cmpd="sng">
            <a:solidFill>
              <a:schemeClr val="dk2"/>
            </a:solidFill>
            <a:prstDash val="solid"/>
            <a:round/>
            <a:headEnd type="none" w="med" len="med"/>
            <a:tailEnd type="none" w="med" len="med"/>
          </a:ln>
        </p:spPr>
      </p:cxnSp>
      <p:cxnSp>
        <p:nvCxnSpPr>
          <p:cNvPr id="451" name="Google Shape;451;p47"/>
          <p:cNvCxnSpPr>
            <a:stCxn id="448" idx="1"/>
            <a:endCxn id="442" idx="1"/>
          </p:cNvCxnSpPr>
          <p:nvPr/>
        </p:nvCxnSpPr>
        <p:spPr>
          <a:xfrm flipH="1">
            <a:off x="5191975" y="2747425"/>
            <a:ext cx="2275200" cy="650100"/>
          </a:xfrm>
          <a:prstGeom prst="curvedConnector2">
            <a:avLst/>
          </a:prstGeom>
          <a:noFill/>
          <a:ln w="9525" cap="flat" cmpd="sng">
            <a:solidFill>
              <a:schemeClr val="dk2"/>
            </a:solidFill>
            <a:prstDash val="solid"/>
            <a:round/>
            <a:headEnd type="none" w="med" len="med"/>
            <a:tailEnd type="none" w="med" len="med"/>
          </a:ln>
        </p:spPr>
      </p:cxnSp>
      <p:cxnSp>
        <p:nvCxnSpPr>
          <p:cNvPr id="452" name="Google Shape;452;p47"/>
          <p:cNvCxnSpPr>
            <a:stCxn id="449" idx="1"/>
            <a:endCxn id="442" idx="1"/>
          </p:cNvCxnSpPr>
          <p:nvPr/>
        </p:nvCxnSpPr>
        <p:spPr>
          <a:xfrm rot="10800000">
            <a:off x="5191875" y="3397650"/>
            <a:ext cx="1881900" cy="214500"/>
          </a:xfrm>
          <a:prstGeom prst="curvedConnector4">
            <a:avLst>
              <a:gd name="adj1" fmla="val 36231"/>
              <a:gd name="adj2" fmla="val 211014"/>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8"/>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Dependencies</a:t>
            </a:r>
            <a:endParaRPr/>
          </a:p>
        </p:txBody>
      </p:sp>
      <p:sp>
        <p:nvSpPr>
          <p:cNvPr id="458" name="Google Shape;458;p48"/>
          <p:cNvSpPr txBox="1">
            <a:spLocks noGrp="1"/>
          </p:cNvSpPr>
          <p:nvPr>
            <p:ph type="subTitle" idx="1"/>
          </p:nvPr>
        </p:nvSpPr>
        <p:spPr>
          <a:xfrm>
            <a:off x="193350" y="2655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Explicitly declare and isolate dependencies</a:t>
            </a:r>
            <a:endParaRPr/>
          </a:p>
        </p:txBody>
      </p:sp>
      <p:sp>
        <p:nvSpPr>
          <p:cNvPr id="459" name="Google Shape;459;p48"/>
          <p:cNvSpPr txBox="1"/>
          <p:nvPr/>
        </p:nvSpPr>
        <p:spPr>
          <a:xfrm>
            <a:off x="7346400" y="1193475"/>
            <a:ext cx="15969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Declaration</a:t>
            </a:r>
            <a:endParaRPr>
              <a:latin typeface="Proxima Nova"/>
              <a:ea typeface="Proxima Nova"/>
              <a:cs typeface="Proxima Nova"/>
              <a:sym typeface="Proxima Nova"/>
            </a:endParaRPr>
          </a:p>
        </p:txBody>
      </p:sp>
      <p:sp>
        <p:nvSpPr>
          <p:cNvPr id="460" name="Google Shape;460;p48"/>
          <p:cNvSpPr txBox="1"/>
          <p:nvPr/>
        </p:nvSpPr>
        <p:spPr>
          <a:xfrm>
            <a:off x="3131325" y="3795250"/>
            <a:ext cx="15126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Isolation</a:t>
            </a:r>
            <a:endParaRPr>
              <a:latin typeface="Proxima Nova"/>
              <a:ea typeface="Proxima Nova"/>
              <a:cs typeface="Proxima Nova"/>
              <a:sym typeface="Proxima Nova"/>
            </a:endParaRPr>
          </a:p>
        </p:txBody>
      </p:sp>
      <p:pic>
        <p:nvPicPr>
          <p:cNvPr id="461" name="Google Shape;461;p48"/>
          <p:cNvPicPr preferRelativeResize="0"/>
          <p:nvPr/>
        </p:nvPicPr>
        <p:blipFill rotWithShape="1">
          <a:blip r:embed="rId3">
            <a:alphaModFix/>
          </a:blip>
          <a:srcRect l="6038" t="7902" r="13659" b="64161"/>
          <a:stretch/>
        </p:blipFill>
        <p:spPr>
          <a:xfrm>
            <a:off x="3723475" y="752550"/>
            <a:ext cx="3383100" cy="621600"/>
          </a:xfrm>
          <a:prstGeom prst="roundRect">
            <a:avLst>
              <a:gd name="adj" fmla="val 2187"/>
            </a:avLst>
          </a:prstGeom>
          <a:noFill/>
          <a:ln>
            <a:noFill/>
          </a:ln>
          <a:effectLst>
            <a:outerShdw blurRad="57150" dist="19050" dir="5400000" algn="bl" rotWithShape="0">
              <a:srgbClr val="000000">
                <a:alpha val="50000"/>
              </a:srgbClr>
            </a:outerShdw>
          </a:effectLst>
        </p:spPr>
      </p:pic>
      <p:pic>
        <p:nvPicPr>
          <p:cNvPr id="462" name="Google Shape;462;p48"/>
          <p:cNvPicPr preferRelativeResize="0"/>
          <p:nvPr/>
        </p:nvPicPr>
        <p:blipFill rotWithShape="1">
          <a:blip r:embed="rId4">
            <a:alphaModFix/>
          </a:blip>
          <a:srcRect b="77762"/>
          <a:stretch/>
        </p:blipFill>
        <p:spPr>
          <a:xfrm>
            <a:off x="4437625" y="4384750"/>
            <a:ext cx="4250700" cy="297600"/>
          </a:xfrm>
          <a:prstGeom prst="roundRect">
            <a:avLst>
              <a:gd name="adj" fmla="val 5165"/>
            </a:avLst>
          </a:prstGeom>
          <a:noFill/>
          <a:ln>
            <a:noFill/>
          </a:ln>
        </p:spPr>
      </p:pic>
      <p:pic>
        <p:nvPicPr>
          <p:cNvPr id="463" name="Google Shape;463;p48"/>
          <p:cNvPicPr preferRelativeResize="0"/>
          <p:nvPr/>
        </p:nvPicPr>
        <p:blipFill>
          <a:blip r:embed="rId5">
            <a:alphaModFix/>
          </a:blip>
          <a:stretch>
            <a:fillRect/>
          </a:stretch>
        </p:blipFill>
        <p:spPr>
          <a:xfrm>
            <a:off x="3301250" y="1854550"/>
            <a:ext cx="5179125" cy="529975"/>
          </a:xfrm>
          <a:prstGeom prst="rect">
            <a:avLst/>
          </a:prstGeom>
          <a:noFill/>
          <a:ln>
            <a:noFill/>
          </a:ln>
        </p:spPr>
      </p:pic>
      <p:pic>
        <p:nvPicPr>
          <p:cNvPr id="464" name="Google Shape;464;p48"/>
          <p:cNvPicPr preferRelativeResize="0"/>
          <p:nvPr/>
        </p:nvPicPr>
        <p:blipFill>
          <a:blip r:embed="rId6">
            <a:alphaModFix/>
          </a:blip>
          <a:stretch>
            <a:fillRect/>
          </a:stretch>
        </p:blipFill>
        <p:spPr>
          <a:xfrm>
            <a:off x="3723475" y="2974025"/>
            <a:ext cx="5179125" cy="8212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9"/>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Cloud Native Design - </a:t>
            </a:r>
            <a:endParaRPr dirty="0"/>
          </a:p>
          <a:p>
            <a:pPr marL="0" lvl="0" indent="0" algn="l" rtl="0">
              <a:spcBef>
                <a:spcPts val="0"/>
              </a:spcBef>
              <a:spcAft>
                <a:spcPts val="0"/>
              </a:spcAft>
              <a:buNone/>
            </a:pPr>
            <a:r>
              <a:rPr lang="en" dirty="0"/>
              <a:t>Configuration</a:t>
            </a:r>
            <a:endParaRPr dirty="0"/>
          </a:p>
        </p:txBody>
      </p:sp>
      <p:sp>
        <p:nvSpPr>
          <p:cNvPr id="470" name="Google Shape;470;p49"/>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dirty="0"/>
              <a:t>Store configuration external to application</a:t>
            </a:r>
            <a:endParaRPr dirty="0"/>
          </a:p>
        </p:txBody>
      </p:sp>
      <p:grpSp>
        <p:nvGrpSpPr>
          <p:cNvPr id="471" name="Google Shape;471;p49"/>
          <p:cNvGrpSpPr/>
          <p:nvPr/>
        </p:nvGrpSpPr>
        <p:grpSpPr>
          <a:xfrm>
            <a:off x="5506600" y="3540900"/>
            <a:ext cx="1036200" cy="989853"/>
            <a:chOff x="4673900" y="3397650"/>
            <a:chExt cx="1036200" cy="989853"/>
          </a:xfrm>
        </p:grpSpPr>
        <p:sp>
          <p:nvSpPr>
            <p:cNvPr id="472" name="Google Shape;472;p49"/>
            <p:cNvSpPr/>
            <p:nvPr/>
          </p:nvSpPr>
          <p:spPr>
            <a:xfrm>
              <a:off x="4673900" y="3397650"/>
              <a:ext cx="1036200" cy="962100"/>
            </a:xfrm>
            <a:prstGeom prst="can">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3" name="Google Shape;473;p49"/>
            <p:cNvPicPr preferRelativeResize="0"/>
            <p:nvPr/>
          </p:nvPicPr>
          <p:blipFill rotWithShape="1">
            <a:blip r:embed="rId3">
              <a:alphaModFix/>
            </a:blip>
            <a:srcRect l="32413" t="15805" r="33180" b="16186"/>
            <a:stretch/>
          </p:blipFill>
          <p:spPr>
            <a:xfrm>
              <a:off x="4780336" y="3610403"/>
              <a:ext cx="786324" cy="777100"/>
            </a:xfrm>
            <a:prstGeom prst="rect">
              <a:avLst/>
            </a:prstGeom>
            <a:noFill/>
            <a:ln>
              <a:noFill/>
            </a:ln>
          </p:spPr>
        </p:pic>
      </p:grpSp>
      <p:sp>
        <p:nvSpPr>
          <p:cNvPr id="474" name="Google Shape;474;p49"/>
          <p:cNvSpPr/>
          <p:nvPr/>
        </p:nvSpPr>
        <p:spPr>
          <a:xfrm>
            <a:off x="5363200" y="2638600"/>
            <a:ext cx="1323000" cy="640500"/>
          </a:xfrm>
          <a:prstGeom prst="roundRect">
            <a:avLst>
              <a:gd name="adj" fmla="val 492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Config Server</a:t>
            </a:r>
            <a:endParaRPr>
              <a:solidFill>
                <a:srgbClr val="FFFFFF"/>
              </a:solidFill>
              <a:latin typeface="Proxima Nova"/>
              <a:ea typeface="Proxima Nova"/>
              <a:cs typeface="Proxima Nova"/>
              <a:sym typeface="Proxima Nova"/>
            </a:endParaRPr>
          </a:p>
        </p:txBody>
      </p:sp>
      <p:sp>
        <p:nvSpPr>
          <p:cNvPr id="475" name="Google Shape;475;p49"/>
          <p:cNvSpPr/>
          <p:nvPr/>
        </p:nvSpPr>
        <p:spPr>
          <a:xfrm>
            <a:off x="7050425" y="1286250"/>
            <a:ext cx="1323000" cy="640500"/>
          </a:xfrm>
          <a:prstGeom prst="roundRect">
            <a:avLst>
              <a:gd name="adj" fmla="val 4921"/>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2.0.0</a:t>
            </a:r>
            <a:endParaRPr>
              <a:solidFill>
                <a:srgbClr val="FFFFFF"/>
              </a:solidFill>
              <a:latin typeface="Proxima Nova"/>
              <a:ea typeface="Proxima Nova"/>
              <a:cs typeface="Proxima Nova"/>
              <a:sym typeface="Proxima Nova"/>
            </a:endParaRPr>
          </a:p>
        </p:txBody>
      </p:sp>
      <p:sp>
        <p:nvSpPr>
          <p:cNvPr id="476" name="Google Shape;476;p49"/>
          <p:cNvSpPr/>
          <p:nvPr/>
        </p:nvSpPr>
        <p:spPr>
          <a:xfrm>
            <a:off x="3822800" y="1033750"/>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1.0.0</a:t>
            </a:r>
            <a:endParaRPr>
              <a:solidFill>
                <a:srgbClr val="FFFFFF"/>
              </a:solidFill>
              <a:latin typeface="Proxima Nova"/>
              <a:ea typeface="Proxima Nova"/>
              <a:cs typeface="Proxima Nova"/>
              <a:sym typeface="Proxima Nova"/>
            </a:endParaRPr>
          </a:p>
        </p:txBody>
      </p:sp>
      <p:sp>
        <p:nvSpPr>
          <p:cNvPr id="477" name="Google Shape;477;p49"/>
          <p:cNvSpPr/>
          <p:nvPr/>
        </p:nvSpPr>
        <p:spPr>
          <a:xfrm>
            <a:off x="5506600" y="436850"/>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1.1.0</a:t>
            </a:r>
            <a:endParaRPr>
              <a:solidFill>
                <a:srgbClr val="FFFFFF"/>
              </a:solidFill>
              <a:latin typeface="Proxima Nova"/>
              <a:ea typeface="Proxima Nova"/>
              <a:cs typeface="Proxima Nova"/>
              <a:sym typeface="Proxima Nova"/>
            </a:endParaRPr>
          </a:p>
        </p:txBody>
      </p:sp>
      <p:cxnSp>
        <p:nvCxnSpPr>
          <p:cNvPr id="478" name="Google Shape;478;p49"/>
          <p:cNvCxnSpPr>
            <a:stCxn id="474" idx="2"/>
            <a:endCxn id="472" idx="1"/>
          </p:cNvCxnSpPr>
          <p:nvPr/>
        </p:nvCxnSpPr>
        <p:spPr>
          <a:xfrm rot="-5400000" flipH="1">
            <a:off x="5894050" y="3409750"/>
            <a:ext cx="261900" cy="600"/>
          </a:xfrm>
          <a:prstGeom prst="curvedConnector3">
            <a:avLst>
              <a:gd name="adj1" fmla="val 49981"/>
            </a:avLst>
          </a:prstGeom>
          <a:noFill/>
          <a:ln w="9525" cap="flat" cmpd="sng">
            <a:solidFill>
              <a:schemeClr val="dk2"/>
            </a:solidFill>
            <a:prstDash val="solid"/>
            <a:round/>
            <a:headEnd type="none" w="med" len="med"/>
            <a:tailEnd type="none" w="med" len="med"/>
          </a:ln>
        </p:spPr>
      </p:cxnSp>
      <p:cxnSp>
        <p:nvCxnSpPr>
          <p:cNvPr id="479" name="Google Shape;479;p49"/>
          <p:cNvCxnSpPr>
            <a:stCxn id="474" idx="0"/>
            <a:endCxn id="476" idx="2"/>
          </p:cNvCxnSpPr>
          <p:nvPr/>
        </p:nvCxnSpPr>
        <p:spPr>
          <a:xfrm rot="5400000" flipH="1">
            <a:off x="4772350" y="1386250"/>
            <a:ext cx="964200" cy="1540500"/>
          </a:xfrm>
          <a:prstGeom prst="curvedConnector3">
            <a:avLst>
              <a:gd name="adj1" fmla="val 49992"/>
            </a:avLst>
          </a:prstGeom>
          <a:noFill/>
          <a:ln w="9525" cap="flat" cmpd="sng">
            <a:solidFill>
              <a:schemeClr val="dk2"/>
            </a:solidFill>
            <a:prstDash val="solid"/>
            <a:round/>
            <a:headEnd type="none" w="med" len="med"/>
            <a:tailEnd type="none" w="med" len="med"/>
          </a:ln>
        </p:spPr>
      </p:cxnSp>
      <p:cxnSp>
        <p:nvCxnSpPr>
          <p:cNvPr id="480" name="Google Shape;480;p49"/>
          <p:cNvCxnSpPr>
            <a:stCxn id="474" idx="0"/>
            <a:endCxn id="477" idx="2"/>
          </p:cNvCxnSpPr>
          <p:nvPr/>
        </p:nvCxnSpPr>
        <p:spPr>
          <a:xfrm rot="-5400000">
            <a:off x="5315800" y="1786300"/>
            <a:ext cx="1561200" cy="143400"/>
          </a:xfrm>
          <a:prstGeom prst="curvedConnector3">
            <a:avLst>
              <a:gd name="adj1" fmla="val 50002"/>
            </a:avLst>
          </a:prstGeom>
          <a:noFill/>
          <a:ln w="9525" cap="flat" cmpd="sng">
            <a:solidFill>
              <a:schemeClr val="dk2"/>
            </a:solidFill>
            <a:prstDash val="solid"/>
            <a:round/>
            <a:headEnd type="none" w="med" len="med"/>
            <a:tailEnd type="none" w="med" len="med"/>
          </a:ln>
        </p:spPr>
      </p:cxnSp>
      <p:cxnSp>
        <p:nvCxnSpPr>
          <p:cNvPr id="481" name="Google Shape;481;p49"/>
          <p:cNvCxnSpPr>
            <a:stCxn id="474" idx="0"/>
            <a:endCxn id="475" idx="2"/>
          </p:cNvCxnSpPr>
          <p:nvPr/>
        </p:nvCxnSpPr>
        <p:spPr>
          <a:xfrm rot="-5400000">
            <a:off x="6512350" y="1439050"/>
            <a:ext cx="711900" cy="1687200"/>
          </a:xfrm>
          <a:prstGeom prst="curvedConnector3">
            <a:avLst>
              <a:gd name="adj1" fmla="val 49996"/>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0"/>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Backing Services</a:t>
            </a:r>
            <a:endParaRPr/>
          </a:p>
        </p:txBody>
      </p:sp>
      <p:sp>
        <p:nvSpPr>
          <p:cNvPr id="487" name="Google Shape;487;p50"/>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Treat backing services as attached resources</a:t>
            </a:r>
            <a:endParaRPr/>
          </a:p>
        </p:txBody>
      </p:sp>
      <p:sp>
        <p:nvSpPr>
          <p:cNvPr id="488" name="Google Shape;488;p50"/>
          <p:cNvSpPr/>
          <p:nvPr/>
        </p:nvSpPr>
        <p:spPr>
          <a:xfrm>
            <a:off x="5349600" y="1114100"/>
            <a:ext cx="1323000" cy="640500"/>
          </a:xfrm>
          <a:prstGeom prst="roundRect">
            <a:avLst>
              <a:gd name="adj" fmla="val 4921"/>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2.0.0</a:t>
            </a:r>
            <a:endParaRPr>
              <a:solidFill>
                <a:srgbClr val="FFFFFF"/>
              </a:solidFill>
              <a:latin typeface="Proxima Nova"/>
              <a:ea typeface="Proxima Nova"/>
              <a:cs typeface="Proxima Nova"/>
              <a:sym typeface="Proxima Nova"/>
            </a:endParaRPr>
          </a:p>
        </p:txBody>
      </p:sp>
      <p:pic>
        <p:nvPicPr>
          <p:cNvPr id="489" name="Google Shape;489;p50"/>
          <p:cNvPicPr preferRelativeResize="0"/>
          <p:nvPr/>
        </p:nvPicPr>
        <p:blipFill>
          <a:blip r:embed="rId3">
            <a:alphaModFix/>
          </a:blip>
          <a:stretch>
            <a:fillRect/>
          </a:stretch>
        </p:blipFill>
        <p:spPr>
          <a:xfrm>
            <a:off x="7486600" y="1975948"/>
            <a:ext cx="1036200" cy="1036200"/>
          </a:xfrm>
          <a:prstGeom prst="rect">
            <a:avLst/>
          </a:prstGeom>
          <a:noFill/>
          <a:ln>
            <a:noFill/>
          </a:ln>
        </p:spPr>
      </p:pic>
      <p:pic>
        <p:nvPicPr>
          <p:cNvPr id="490" name="Google Shape;490;p50"/>
          <p:cNvPicPr preferRelativeResize="0"/>
          <p:nvPr/>
        </p:nvPicPr>
        <p:blipFill>
          <a:blip r:embed="rId4">
            <a:alphaModFix/>
          </a:blip>
          <a:stretch>
            <a:fillRect/>
          </a:stretch>
        </p:blipFill>
        <p:spPr>
          <a:xfrm>
            <a:off x="3583000" y="1999125"/>
            <a:ext cx="989850" cy="989850"/>
          </a:xfrm>
          <a:prstGeom prst="rect">
            <a:avLst/>
          </a:prstGeom>
          <a:noFill/>
          <a:ln>
            <a:noFill/>
          </a:ln>
        </p:spPr>
      </p:pic>
      <p:pic>
        <p:nvPicPr>
          <p:cNvPr id="491" name="Google Shape;491;p50"/>
          <p:cNvPicPr preferRelativeResize="0"/>
          <p:nvPr/>
        </p:nvPicPr>
        <p:blipFill>
          <a:blip r:embed="rId5">
            <a:alphaModFix/>
          </a:blip>
          <a:stretch>
            <a:fillRect/>
          </a:stretch>
        </p:blipFill>
        <p:spPr>
          <a:xfrm>
            <a:off x="6322350" y="3095300"/>
            <a:ext cx="1036200" cy="1036200"/>
          </a:xfrm>
          <a:prstGeom prst="rect">
            <a:avLst/>
          </a:prstGeom>
          <a:noFill/>
          <a:ln>
            <a:noFill/>
          </a:ln>
        </p:spPr>
      </p:pic>
      <p:pic>
        <p:nvPicPr>
          <p:cNvPr id="492" name="Google Shape;492;p50"/>
          <p:cNvPicPr preferRelativeResize="0"/>
          <p:nvPr/>
        </p:nvPicPr>
        <p:blipFill>
          <a:blip r:embed="rId6">
            <a:alphaModFix/>
          </a:blip>
          <a:stretch>
            <a:fillRect/>
          </a:stretch>
        </p:blipFill>
        <p:spPr>
          <a:xfrm>
            <a:off x="4700900" y="3093268"/>
            <a:ext cx="1036200" cy="1040248"/>
          </a:xfrm>
          <a:prstGeom prst="rect">
            <a:avLst/>
          </a:prstGeom>
          <a:noFill/>
          <a:ln>
            <a:noFill/>
          </a:ln>
        </p:spPr>
      </p:pic>
      <p:cxnSp>
        <p:nvCxnSpPr>
          <p:cNvPr id="493" name="Google Shape;493;p50"/>
          <p:cNvCxnSpPr>
            <a:stCxn id="488" idx="2"/>
            <a:endCxn id="490" idx="3"/>
          </p:cNvCxnSpPr>
          <p:nvPr/>
        </p:nvCxnSpPr>
        <p:spPr>
          <a:xfrm rot="5400000">
            <a:off x="4922250" y="1405250"/>
            <a:ext cx="739500" cy="1438200"/>
          </a:xfrm>
          <a:prstGeom prst="curvedConnector2">
            <a:avLst/>
          </a:prstGeom>
          <a:noFill/>
          <a:ln w="9525" cap="flat" cmpd="sng">
            <a:solidFill>
              <a:schemeClr val="dk2"/>
            </a:solidFill>
            <a:prstDash val="solid"/>
            <a:round/>
            <a:headEnd type="none" w="med" len="med"/>
            <a:tailEnd type="none" w="med" len="med"/>
          </a:ln>
        </p:spPr>
      </p:cxnSp>
      <p:cxnSp>
        <p:nvCxnSpPr>
          <p:cNvPr id="494" name="Google Shape;494;p50"/>
          <p:cNvCxnSpPr>
            <a:stCxn id="488" idx="2"/>
            <a:endCxn id="492" idx="0"/>
          </p:cNvCxnSpPr>
          <p:nvPr/>
        </p:nvCxnSpPr>
        <p:spPr>
          <a:xfrm rot="5400000">
            <a:off x="4945800" y="2027900"/>
            <a:ext cx="1338600" cy="792000"/>
          </a:xfrm>
          <a:prstGeom prst="curvedConnector3">
            <a:avLst>
              <a:gd name="adj1" fmla="val 50003"/>
            </a:avLst>
          </a:prstGeom>
          <a:noFill/>
          <a:ln w="9525" cap="flat" cmpd="sng">
            <a:solidFill>
              <a:schemeClr val="dk2"/>
            </a:solidFill>
            <a:prstDash val="solid"/>
            <a:round/>
            <a:headEnd type="none" w="med" len="med"/>
            <a:tailEnd type="none" w="med" len="med"/>
          </a:ln>
        </p:spPr>
      </p:cxnSp>
      <p:cxnSp>
        <p:nvCxnSpPr>
          <p:cNvPr id="495" name="Google Shape;495;p50"/>
          <p:cNvCxnSpPr>
            <a:stCxn id="488" idx="2"/>
            <a:endCxn id="491" idx="0"/>
          </p:cNvCxnSpPr>
          <p:nvPr/>
        </p:nvCxnSpPr>
        <p:spPr>
          <a:xfrm rot="-5400000" flipH="1">
            <a:off x="5755350" y="2010350"/>
            <a:ext cx="1340700" cy="8292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496" name="Google Shape;496;p50"/>
          <p:cNvCxnSpPr>
            <a:stCxn id="488" idx="2"/>
            <a:endCxn id="489" idx="1"/>
          </p:cNvCxnSpPr>
          <p:nvPr/>
        </p:nvCxnSpPr>
        <p:spPr>
          <a:xfrm rot="-5400000" flipH="1">
            <a:off x="6379050" y="1386650"/>
            <a:ext cx="739500" cy="1475400"/>
          </a:xfrm>
          <a:prstGeom prst="curvedConnector2">
            <a:avLst/>
          </a:prstGeom>
          <a:noFill/>
          <a:ln w="9525" cap="flat" cmpd="sng">
            <a:solidFill>
              <a:schemeClr val="dk2"/>
            </a:solidFill>
            <a:prstDash val="solid"/>
            <a:round/>
            <a:headEnd type="none" w="med" len="med"/>
            <a:tailEnd type="none" w="med" len="med"/>
          </a:ln>
        </p:spPr>
      </p:cxnSp>
      <p:sp>
        <p:nvSpPr>
          <p:cNvPr id="497" name="Google Shape;497;p50"/>
          <p:cNvSpPr txBox="1"/>
          <p:nvPr/>
        </p:nvSpPr>
        <p:spPr>
          <a:xfrm>
            <a:off x="7280450" y="3281300"/>
            <a:ext cx="15969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Attached Resources</a:t>
            </a:r>
            <a:endParaRPr>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1"/>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Cloud Native Design - </a:t>
            </a:r>
            <a:endParaRPr dirty="0"/>
          </a:p>
          <a:p>
            <a:pPr marL="0" lvl="0" indent="0" algn="l" rtl="0">
              <a:spcBef>
                <a:spcPts val="0"/>
              </a:spcBef>
              <a:spcAft>
                <a:spcPts val="0"/>
              </a:spcAft>
              <a:buNone/>
            </a:pPr>
            <a:r>
              <a:rPr lang="en" dirty="0"/>
              <a:t>Build, Release, Run</a:t>
            </a:r>
            <a:endParaRPr dirty="0"/>
          </a:p>
        </p:txBody>
      </p:sp>
      <p:sp>
        <p:nvSpPr>
          <p:cNvPr id="503" name="Google Shape;503;p5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dirty="0"/>
              <a:t>Strictly separate build, release and run phases</a:t>
            </a:r>
            <a:endParaRPr dirty="0"/>
          </a:p>
        </p:txBody>
      </p:sp>
      <p:sp>
        <p:nvSpPr>
          <p:cNvPr id="504" name="Google Shape;504;p51"/>
          <p:cNvSpPr txBox="1"/>
          <p:nvPr/>
        </p:nvSpPr>
        <p:spPr>
          <a:xfrm>
            <a:off x="7557975" y="2559275"/>
            <a:ext cx="5964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run</a:t>
            </a:r>
            <a:endParaRPr>
              <a:latin typeface="Proxima Nova"/>
              <a:ea typeface="Proxima Nova"/>
              <a:cs typeface="Proxima Nova"/>
              <a:sym typeface="Proxima Nova"/>
            </a:endParaRPr>
          </a:p>
        </p:txBody>
      </p:sp>
      <p:grpSp>
        <p:nvGrpSpPr>
          <p:cNvPr id="505" name="Google Shape;505;p51"/>
          <p:cNvGrpSpPr/>
          <p:nvPr/>
        </p:nvGrpSpPr>
        <p:grpSpPr>
          <a:xfrm>
            <a:off x="3494650" y="1334700"/>
            <a:ext cx="1036200" cy="989853"/>
            <a:chOff x="3647050" y="1334700"/>
            <a:chExt cx="1036200" cy="989853"/>
          </a:xfrm>
        </p:grpSpPr>
        <p:sp>
          <p:nvSpPr>
            <p:cNvPr id="506" name="Google Shape;506;p51"/>
            <p:cNvSpPr/>
            <p:nvPr/>
          </p:nvSpPr>
          <p:spPr>
            <a:xfrm>
              <a:off x="3647050" y="1334700"/>
              <a:ext cx="1036200" cy="962100"/>
            </a:xfrm>
            <a:prstGeom prst="can">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7" name="Google Shape;507;p51"/>
            <p:cNvPicPr preferRelativeResize="0"/>
            <p:nvPr/>
          </p:nvPicPr>
          <p:blipFill rotWithShape="1">
            <a:blip r:embed="rId3">
              <a:alphaModFix/>
            </a:blip>
            <a:srcRect l="32413" t="15805" r="33180" b="16186"/>
            <a:stretch/>
          </p:blipFill>
          <p:spPr>
            <a:xfrm>
              <a:off x="3753486" y="1547453"/>
              <a:ext cx="786324" cy="777100"/>
            </a:xfrm>
            <a:prstGeom prst="rect">
              <a:avLst/>
            </a:prstGeom>
            <a:noFill/>
            <a:ln>
              <a:noFill/>
            </a:ln>
          </p:spPr>
        </p:pic>
      </p:grpSp>
      <p:sp>
        <p:nvSpPr>
          <p:cNvPr id="508" name="Google Shape;508;p51"/>
          <p:cNvSpPr/>
          <p:nvPr/>
        </p:nvSpPr>
        <p:spPr>
          <a:xfrm>
            <a:off x="4039975" y="2809125"/>
            <a:ext cx="1323000" cy="640500"/>
          </a:xfrm>
          <a:prstGeom prst="roundRect">
            <a:avLst>
              <a:gd name="adj" fmla="val 4921"/>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cxnSp>
        <p:nvCxnSpPr>
          <p:cNvPr id="509" name="Google Shape;509;p51"/>
          <p:cNvCxnSpPr>
            <a:stCxn id="506" idx="4"/>
            <a:endCxn id="508" idx="1"/>
          </p:cNvCxnSpPr>
          <p:nvPr/>
        </p:nvCxnSpPr>
        <p:spPr>
          <a:xfrm flipH="1">
            <a:off x="4040050" y="1815750"/>
            <a:ext cx="490800" cy="1313700"/>
          </a:xfrm>
          <a:prstGeom prst="curvedConnector5">
            <a:avLst>
              <a:gd name="adj1" fmla="val -48518"/>
              <a:gd name="adj2" fmla="val 56117"/>
              <a:gd name="adj3" fmla="val 148533"/>
            </a:avLst>
          </a:prstGeom>
          <a:noFill/>
          <a:ln w="9525" cap="flat" cmpd="sng">
            <a:solidFill>
              <a:schemeClr val="dk2"/>
            </a:solidFill>
            <a:prstDash val="solid"/>
            <a:round/>
            <a:headEnd type="none" w="med" len="med"/>
            <a:tailEnd type="triangle" w="med" len="med"/>
          </a:ln>
        </p:spPr>
      </p:cxnSp>
      <p:sp>
        <p:nvSpPr>
          <p:cNvPr id="510" name="Google Shape;510;p51"/>
          <p:cNvSpPr/>
          <p:nvPr/>
        </p:nvSpPr>
        <p:spPr>
          <a:xfrm>
            <a:off x="4039975" y="4006400"/>
            <a:ext cx="1323000" cy="640500"/>
          </a:xfrm>
          <a:prstGeom prst="roundRect">
            <a:avLst>
              <a:gd name="adj" fmla="val 4921"/>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Code Pro"/>
                <a:ea typeface="Source Code Pro"/>
                <a:cs typeface="Source Code Pro"/>
                <a:sym typeface="Source Code Pro"/>
              </a:rPr>
              <a:t>Config</a:t>
            </a:r>
            <a:endParaRPr>
              <a:latin typeface="Source Code Pro"/>
              <a:ea typeface="Source Code Pro"/>
              <a:cs typeface="Source Code Pro"/>
              <a:sym typeface="Source Code Pro"/>
            </a:endParaRPr>
          </a:p>
          <a:p>
            <a:pPr marL="0" lvl="0" indent="0" algn="ctr" rtl="0">
              <a:spcBef>
                <a:spcPts val="0"/>
              </a:spcBef>
              <a:spcAft>
                <a:spcPts val="0"/>
              </a:spcAft>
              <a:buNone/>
            </a:pP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p:txBody>
      </p:sp>
      <p:sp>
        <p:nvSpPr>
          <p:cNvPr id="511" name="Google Shape;511;p51"/>
          <p:cNvSpPr/>
          <p:nvPr/>
        </p:nvSpPr>
        <p:spPr>
          <a:xfrm>
            <a:off x="5821975" y="3412175"/>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Release</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1.1.1</a:t>
            </a:r>
            <a:endParaRPr>
              <a:solidFill>
                <a:srgbClr val="FFFFFF"/>
              </a:solidFill>
              <a:latin typeface="Proxima Nova"/>
              <a:ea typeface="Proxima Nova"/>
              <a:cs typeface="Proxima Nova"/>
              <a:sym typeface="Proxima Nova"/>
            </a:endParaRPr>
          </a:p>
        </p:txBody>
      </p:sp>
      <p:cxnSp>
        <p:nvCxnSpPr>
          <p:cNvPr id="512" name="Google Shape;512;p51"/>
          <p:cNvCxnSpPr>
            <a:stCxn id="508" idx="3"/>
            <a:endCxn id="511" idx="0"/>
          </p:cNvCxnSpPr>
          <p:nvPr/>
        </p:nvCxnSpPr>
        <p:spPr>
          <a:xfrm>
            <a:off x="5362975" y="3129375"/>
            <a:ext cx="1120500" cy="282900"/>
          </a:xfrm>
          <a:prstGeom prst="curvedConnector2">
            <a:avLst/>
          </a:prstGeom>
          <a:noFill/>
          <a:ln w="9525" cap="flat" cmpd="sng">
            <a:solidFill>
              <a:schemeClr val="dk2"/>
            </a:solidFill>
            <a:prstDash val="solid"/>
            <a:round/>
            <a:headEnd type="none" w="med" len="med"/>
            <a:tailEnd type="triangle" w="med" len="med"/>
          </a:ln>
        </p:spPr>
      </p:cxnSp>
      <p:cxnSp>
        <p:nvCxnSpPr>
          <p:cNvPr id="513" name="Google Shape;513;p51"/>
          <p:cNvCxnSpPr>
            <a:stCxn id="510" idx="3"/>
            <a:endCxn id="511" idx="2"/>
          </p:cNvCxnSpPr>
          <p:nvPr/>
        </p:nvCxnSpPr>
        <p:spPr>
          <a:xfrm rot="10800000" flipH="1">
            <a:off x="5362975" y="4052750"/>
            <a:ext cx="1120500" cy="273900"/>
          </a:xfrm>
          <a:prstGeom prst="curvedConnector2">
            <a:avLst/>
          </a:prstGeom>
          <a:noFill/>
          <a:ln w="9525" cap="flat" cmpd="sng">
            <a:solidFill>
              <a:schemeClr val="dk2"/>
            </a:solidFill>
            <a:prstDash val="solid"/>
            <a:round/>
            <a:headEnd type="none" w="med" len="med"/>
            <a:tailEnd type="triangle" w="med" len="med"/>
          </a:ln>
        </p:spPr>
      </p:cxnSp>
      <p:sp>
        <p:nvSpPr>
          <p:cNvPr id="514" name="Google Shape;514;p51"/>
          <p:cNvSpPr/>
          <p:nvPr/>
        </p:nvSpPr>
        <p:spPr>
          <a:xfrm>
            <a:off x="6292325" y="1259825"/>
            <a:ext cx="2421900" cy="1244400"/>
          </a:xfrm>
          <a:prstGeom prst="roundRect">
            <a:avLst>
              <a:gd name="adj" fmla="val 492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515" name="Google Shape;515;p51"/>
          <p:cNvGrpSpPr/>
          <p:nvPr/>
        </p:nvGrpSpPr>
        <p:grpSpPr>
          <a:xfrm>
            <a:off x="6279140" y="545325"/>
            <a:ext cx="2507836" cy="530825"/>
            <a:chOff x="1265103" y="558271"/>
            <a:chExt cx="2655199" cy="562017"/>
          </a:xfrm>
        </p:grpSpPr>
        <p:sp>
          <p:nvSpPr>
            <p:cNvPr id="516" name="Google Shape;516;p51"/>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1"/>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1"/>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1"/>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1"/>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1"/>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1"/>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1"/>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1"/>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1"/>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1"/>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1"/>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1"/>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1"/>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1"/>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1"/>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1"/>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1"/>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1"/>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1"/>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9" name="Google Shape;539;p51"/>
          <p:cNvCxnSpPr>
            <a:stCxn id="511" idx="3"/>
            <a:endCxn id="514" idx="2"/>
          </p:cNvCxnSpPr>
          <p:nvPr/>
        </p:nvCxnSpPr>
        <p:spPr>
          <a:xfrm rot="10800000" flipH="1">
            <a:off x="7144975" y="2504225"/>
            <a:ext cx="358200" cy="1228200"/>
          </a:xfrm>
          <a:prstGeom prst="curvedConnector2">
            <a:avLst/>
          </a:prstGeom>
          <a:noFill/>
          <a:ln w="9525" cap="flat" cmpd="sng">
            <a:solidFill>
              <a:schemeClr val="dk2"/>
            </a:solidFill>
            <a:prstDash val="solid"/>
            <a:round/>
            <a:headEnd type="none" w="med" len="med"/>
            <a:tailEnd type="triangle" w="med" len="med"/>
          </a:ln>
        </p:spPr>
      </p:cxnSp>
      <p:sp>
        <p:nvSpPr>
          <p:cNvPr id="540" name="Google Shape;540;p51"/>
          <p:cNvSpPr/>
          <p:nvPr/>
        </p:nvSpPr>
        <p:spPr>
          <a:xfrm>
            <a:off x="6421826" y="1410900"/>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541" name="Google Shape;541;p51"/>
          <p:cNvSpPr/>
          <p:nvPr/>
        </p:nvSpPr>
        <p:spPr>
          <a:xfrm>
            <a:off x="7173351" y="1412225"/>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542" name="Google Shape;542;p51"/>
          <p:cNvSpPr/>
          <p:nvPr/>
        </p:nvSpPr>
        <p:spPr>
          <a:xfrm>
            <a:off x="7924876" y="1410900"/>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543" name="Google Shape;543;p51"/>
          <p:cNvSpPr/>
          <p:nvPr/>
        </p:nvSpPr>
        <p:spPr>
          <a:xfrm>
            <a:off x="8078025" y="1701600"/>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1"/>
          <p:cNvSpPr/>
          <p:nvPr/>
        </p:nvSpPr>
        <p:spPr>
          <a:xfrm>
            <a:off x="6574975" y="1701600"/>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1"/>
          <p:cNvSpPr/>
          <p:nvPr/>
        </p:nvSpPr>
        <p:spPr>
          <a:xfrm>
            <a:off x="7347324" y="1702925"/>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Processes</a:t>
            </a:r>
            <a:endParaRPr/>
          </a:p>
        </p:txBody>
      </p:sp>
      <p:sp>
        <p:nvSpPr>
          <p:cNvPr id="551" name="Google Shape;551;p52"/>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Execute the app as one or more stateless processes</a:t>
            </a:r>
            <a:endParaRPr/>
          </a:p>
        </p:txBody>
      </p:sp>
      <p:sp>
        <p:nvSpPr>
          <p:cNvPr id="552" name="Google Shape;552;p52"/>
          <p:cNvSpPr/>
          <p:nvPr/>
        </p:nvSpPr>
        <p:spPr>
          <a:xfrm>
            <a:off x="3472925" y="1488425"/>
            <a:ext cx="3960300" cy="27273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553" name="Google Shape;553;p52"/>
          <p:cNvGrpSpPr/>
          <p:nvPr/>
        </p:nvGrpSpPr>
        <p:grpSpPr>
          <a:xfrm>
            <a:off x="3535940" y="773925"/>
            <a:ext cx="2507836" cy="530825"/>
            <a:chOff x="1265103" y="558271"/>
            <a:chExt cx="2655199" cy="562017"/>
          </a:xfrm>
        </p:grpSpPr>
        <p:sp>
          <p:nvSpPr>
            <p:cNvPr id="554" name="Google Shape;554;p52"/>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2"/>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2"/>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2"/>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2"/>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2"/>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2"/>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2"/>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2"/>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2"/>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2"/>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2"/>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2"/>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2"/>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2"/>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2"/>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2"/>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2"/>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52"/>
          <p:cNvSpPr/>
          <p:nvPr/>
        </p:nvSpPr>
        <p:spPr>
          <a:xfrm>
            <a:off x="3602426" y="1639500"/>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578" name="Google Shape;578;p52"/>
          <p:cNvSpPr/>
          <p:nvPr/>
        </p:nvSpPr>
        <p:spPr>
          <a:xfrm>
            <a:off x="4353951" y="1640825"/>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579" name="Google Shape;579;p52"/>
          <p:cNvSpPr/>
          <p:nvPr/>
        </p:nvSpPr>
        <p:spPr>
          <a:xfrm>
            <a:off x="5105476" y="1639500"/>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580" name="Google Shape;580;p52"/>
          <p:cNvSpPr/>
          <p:nvPr/>
        </p:nvSpPr>
        <p:spPr>
          <a:xfrm>
            <a:off x="5258625" y="2158800"/>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3755575" y="1701600"/>
            <a:ext cx="358200" cy="3582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p:nvPr/>
        </p:nvSpPr>
        <p:spPr>
          <a:xfrm>
            <a:off x="4527924" y="1931525"/>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2"/>
          <p:cNvSpPr/>
          <p:nvPr/>
        </p:nvSpPr>
        <p:spPr>
          <a:xfrm>
            <a:off x="5857001" y="1640825"/>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584" name="Google Shape;584;p52"/>
          <p:cNvSpPr/>
          <p:nvPr/>
        </p:nvSpPr>
        <p:spPr>
          <a:xfrm>
            <a:off x="6010150" y="1702925"/>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2"/>
          <p:cNvSpPr/>
          <p:nvPr/>
        </p:nvSpPr>
        <p:spPr>
          <a:xfrm>
            <a:off x="6608526" y="1640825"/>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586" name="Google Shape;586;p52"/>
          <p:cNvSpPr/>
          <p:nvPr/>
        </p:nvSpPr>
        <p:spPr>
          <a:xfrm>
            <a:off x="6761675" y="1931525"/>
            <a:ext cx="358200" cy="358200"/>
          </a:xfrm>
          <a:prstGeom prst="cube">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2"/>
          <p:cNvSpPr/>
          <p:nvPr/>
        </p:nvSpPr>
        <p:spPr>
          <a:xfrm>
            <a:off x="3755575" y="2158800"/>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2"/>
          <p:cNvSpPr/>
          <p:nvPr/>
        </p:nvSpPr>
        <p:spPr>
          <a:xfrm>
            <a:off x="5258625" y="1701600"/>
            <a:ext cx="358200" cy="3582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2"/>
          <p:cNvSpPr/>
          <p:nvPr/>
        </p:nvSpPr>
        <p:spPr>
          <a:xfrm>
            <a:off x="6010150" y="2158800"/>
            <a:ext cx="358200" cy="358200"/>
          </a:xfrm>
          <a:prstGeom prst="cube">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3602424" y="2976875"/>
            <a:ext cx="1157400" cy="1076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591" name="Google Shape;591;p52"/>
          <p:cNvSpPr/>
          <p:nvPr/>
        </p:nvSpPr>
        <p:spPr>
          <a:xfrm>
            <a:off x="4859024" y="2980300"/>
            <a:ext cx="1157400" cy="1076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592" name="Google Shape;592;p52"/>
          <p:cNvSpPr/>
          <p:nvPr/>
        </p:nvSpPr>
        <p:spPr>
          <a:xfrm>
            <a:off x="6115624" y="2980300"/>
            <a:ext cx="1157400" cy="1076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pic>
        <p:nvPicPr>
          <p:cNvPr id="593" name="Google Shape;593;p52"/>
          <p:cNvPicPr preferRelativeResize="0"/>
          <p:nvPr/>
        </p:nvPicPr>
        <p:blipFill>
          <a:blip r:embed="rId3">
            <a:alphaModFix/>
          </a:blip>
          <a:stretch>
            <a:fillRect/>
          </a:stretch>
        </p:blipFill>
        <p:spPr>
          <a:xfrm>
            <a:off x="3848875" y="3181673"/>
            <a:ext cx="664500" cy="667097"/>
          </a:xfrm>
          <a:prstGeom prst="rect">
            <a:avLst/>
          </a:prstGeom>
          <a:noFill/>
          <a:ln>
            <a:noFill/>
          </a:ln>
        </p:spPr>
      </p:pic>
      <p:pic>
        <p:nvPicPr>
          <p:cNvPr id="594" name="Google Shape;594;p52"/>
          <p:cNvPicPr preferRelativeResize="0"/>
          <p:nvPr/>
        </p:nvPicPr>
        <p:blipFill>
          <a:blip r:embed="rId3">
            <a:alphaModFix/>
          </a:blip>
          <a:stretch>
            <a:fillRect/>
          </a:stretch>
        </p:blipFill>
        <p:spPr>
          <a:xfrm>
            <a:off x="5120825" y="3185098"/>
            <a:ext cx="664500" cy="667097"/>
          </a:xfrm>
          <a:prstGeom prst="rect">
            <a:avLst/>
          </a:prstGeom>
          <a:noFill/>
          <a:ln>
            <a:noFill/>
          </a:ln>
        </p:spPr>
      </p:pic>
      <p:pic>
        <p:nvPicPr>
          <p:cNvPr id="595" name="Google Shape;595;p52"/>
          <p:cNvPicPr preferRelativeResize="0"/>
          <p:nvPr/>
        </p:nvPicPr>
        <p:blipFill>
          <a:blip r:embed="rId3">
            <a:alphaModFix/>
          </a:blip>
          <a:stretch>
            <a:fillRect/>
          </a:stretch>
        </p:blipFill>
        <p:spPr>
          <a:xfrm>
            <a:off x="6362075" y="3185098"/>
            <a:ext cx="664500" cy="667097"/>
          </a:xfrm>
          <a:prstGeom prst="rect">
            <a:avLst/>
          </a:prstGeom>
          <a:noFill/>
          <a:ln>
            <a:noFill/>
          </a:ln>
        </p:spPr>
      </p:pic>
      <p:cxnSp>
        <p:nvCxnSpPr>
          <p:cNvPr id="596" name="Google Shape;596;p52"/>
          <p:cNvCxnSpPr>
            <a:stCxn id="580" idx="3"/>
            <a:endCxn id="593" idx="0"/>
          </p:cNvCxnSpPr>
          <p:nvPr/>
        </p:nvCxnSpPr>
        <p:spPr>
          <a:xfrm rot="5400000">
            <a:off x="4454700" y="2243550"/>
            <a:ext cx="664800" cy="1211700"/>
          </a:xfrm>
          <a:prstGeom prst="curvedConnector3">
            <a:avLst>
              <a:gd name="adj1" fmla="val 49990"/>
            </a:avLst>
          </a:prstGeom>
          <a:noFill/>
          <a:ln w="9525" cap="flat" cmpd="sng">
            <a:solidFill>
              <a:schemeClr val="dk2"/>
            </a:solidFill>
            <a:prstDash val="solid"/>
            <a:round/>
            <a:headEnd type="none" w="med" len="med"/>
            <a:tailEnd type="none" w="med" len="med"/>
          </a:ln>
        </p:spPr>
      </p:cxnSp>
      <p:sp>
        <p:nvSpPr>
          <p:cNvPr id="597" name="Google Shape;597;p52"/>
          <p:cNvSpPr txBox="1"/>
          <p:nvPr/>
        </p:nvSpPr>
        <p:spPr>
          <a:xfrm>
            <a:off x="7557975" y="1799825"/>
            <a:ext cx="1443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Stateless Processes</a:t>
            </a:r>
            <a:endParaRPr>
              <a:latin typeface="Proxima Nova"/>
              <a:ea typeface="Proxima Nova"/>
              <a:cs typeface="Proxima Nova"/>
              <a:sym typeface="Proxima Nova"/>
            </a:endParaRPr>
          </a:p>
        </p:txBody>
      </p:sp>
      <p:sp>
        <p:nvSpPr>
          <p:cNvPr id="598" name="Google Shape;598;p52"/>
          <p:cNvSpPr txBox="1"/>
          <p:nvPr/>
        </p:nvSpPr>
        <p:spPr>
          <a:xfrm>
            <a:off x="7603325" y="3207850"/>
            <a:ext cx="1443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Stateful Backing Services</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3"/>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Port binding</a:t>
            </a:r>
            <a:endParaRPr/>
          </a:p>
        </p:txBody>
      </p:sp>
      <p:sp>
        <p:nvSpPr>
          <p:cNvPr id="604" name="Google Shape;604;p53"/>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Export Services via Port binding</a:t>
            </a:r>
            <a:endParaRPr/>
          </a:p>
        </p:txBody>
      </p:sp>
      <p:sp>
        <p:nvSpPr>
          <p:cNvPr id="605" name="Google Shape;605;p53"/>
          <p:cNvSpPr/>
          <p:nvPr/>
        </p:nvSpPr>
        <p:spPr>
          <a:xfrm>
            <a:off x="3410150" y="2913675"/>
            <a:ext cx="2902800" cy="2004600"/>
          </a:xfrm>
          <a:prstGeom prst="roundRect">
            <a:avLst>
              <a:gd name="adj" fmla="val 1883"/>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606" name="Google Shape;606;p53"/>
          <p:cNvSpPr/>
          <p:nvPr/>
        </p:nvSpPr>
        <p:spPr>
          <a:xfrm>
            <a:off x="4904475" y="3016796"/>
            <a:ext cx="1246800" cy="1787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607" name="Google Shape;607;p53"/>
          <p:cNvSpPr/>
          <p:nvPr/>
        </p:nvSpPr>
        <p:spPr>
          <a:xfrm>
            <a:off x="6117850" y="551675"/>
            <a:ext cx="2597700" cy="1607700"/>
          </a:xfrm>
          <a:prstGeom prst="roundRect">
            <a:avLst>
              <a:gd name="adj" fmla="val 4921"/>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pic>
        <p:nvPicPr>
          <p:cNvPr id="608" name="Google Shape;608;p53"/>
          <p:cNvPicPr preferRelativeResize="0"/>
          <p:nvPr/>
        </p:nvPicPr>
        <p:blipFill>
          <a:blip r:embed="rId3">
            <a:alphaModFix/>
          </a:blip>
          <a:stretch>
            <a:fillRect/>
          </a:stretch>
        </p:blipFill>
        <p:spPr>
          <a:xfrm>
            <a:off x="3797024" y="1083100"/>
            <a:ext cx="1648888" cy="544850"/>
          </a:xfrm>
          <a:prstGeom prst="rect">
            <a:avLst/>
          </a:prstGeom>
          <a:noFill/>
          <a:ln>
            <a:noFill/>
          </a:ln>
        </p:spPr>
      </p:pic>
      <p:cxnSp>
        <p:nvCxnSpPr>
          <p:cNvPr id="609" name="Google Shape;609;p53"/>
          <p:cNvCxnSpPr/>
          <p:nvPr/>
        </p:nvCxnSpPr>
        <p:spPr>
          <a:xfrm>
            <a:off x="3210050" y="2608750"/>
            <a:ext cx="5772600" cy="0"/>
          </a:xfrm>
          <a:prstGeom prst="straightConnector1">
            <a:avLst/>
          </a:prstGeom>
          <a:noFill/>
          <a:ln w="19050" cap="flat" cmpd="sng">
            <a:solidFill>
              <a:srgbClr val="CCCCCC"/>
            </a:solidFill>
            <a:prstDash val="solid"/>
            <a:round/>
            <a:headEnd type="none" w="med" len="med"/>
            <a:tailEnd type="none" w="med" len="med"/>
          </a:ln>
        </p:spPr>
      </p:cxnSp>
      <p:grpSp>
        <p:nvGrpSpPr>
          <p:cNvPr id="610" name="Google Shape;610;p53"/>
          <p:cNvGrpSpPr/>
          <p:nvPr/>
        </p:nvGrpSpPr>
        <p:grpSpPr>
          <a:xfrm>
            <a:off x="6330925" y="737875"/>
            <a:ext cx="516000" cy="1233000"/>
            <a:chOff x="5645125" y="737875"/>
            <a:chExt cx="516000" cy="1233000"/>
          </a:xfrm>
        </p:grpSpPr>
        <p:sp>
          <p:nvSpPr>
            <p:cNvPr id="611" name="Google Shape;611;p53"/>
            <p:cNvSpPr/>
            <p:nvPr/>
          </p:nvSpPr>
          <p:spPr>
            <a:xfrm>
              <a:off x="5645125" y="737875"/>
              <a:ext cx="516000" cy="1233000"/>
            </a:xfrm>
            <a:prstGeom prst="cube">
              <a:avLst>
                <a:gd name="adj" fmla="val 25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612" name="Google Shape;612;p53"/>
            <p:cNvSpPr txBox="1"/>
            <p:nvPr/>
          </p:nvSpPr>
          <p:spPr>
            <a:xfrm rot="-5400000">
              <a:off x="5419375" y="1313625"/>
              <a:ext cx="8418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D9D9D9"/>
                  </a:solidFill>
                  <a:latin typeface="Proxima Nova"/>
                  <a:ea typeface="Proxima Nova"/>
                  <a:cs typeface="Proxima Nova"/>
                  <a:sym typeface="Proxima Nova"/>
                </a:rPr>
                <a:t>Monolith</a:t>
              </a:r>
              <a:endParaRPr sz="1000">
                <a:solidFill>
                  <a:srgbClr val="D9D9D9"/>
                </a:solidFill>
                <a:latin typeface="Proxima Nova"/>
                <a:ea typeface="Proxima Nova"/>
                <a:cs typeface="Proxima Nova"/>
                <a:sym typeface="Proxima Nova"/>
              </a:endParaRPr>
            </a:p>
          </p:txBody>
        </p:sp>
      </p:grpSp>
      <p:grpSp>
        <p:nvGrpSpPr>
          <p:cNvPr id="613" name="Google Shape;613;p53"/>
          <p:cNvGrpSpPr/>
          <p:nvPr/>
        </p:nvGrpSpPr>
        <p:grpSpPr>
          <a:xfrm>
            <a:off x="7158625" y="737875"/>
            <a:ext cx="516000" cy="1233000"/>
            <a:chOff x="5645125" y="737875"/>
            <a:chExt cx="516000" cy="1233000"/>
          </a:xfrm>
        </p:grpSpPr>
        <p:sp>
          <p:nvSpPr>
            <p:cNvPr id="614" name="Google Shape;614;p53"/>
            <p:cNvSpPr/>
            <p:nvPr/>
          </p:nvSpPr>
          <p:spPr>
            <a:xfrm>
              <a:off x="5645125" y="737875"/>
              <a:ext cx="516000" cy="1233000"/>
            </a:xfrm>
            <a:prstGeom prst="cube">
              <a:avLst>
                <a:gd name="adj" fmla="val 25000"/>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615" name="Google Shape;615;p53"/>
            <p:cNvSpPr txBox="1"/>
            <p:nvPr/>
          </p:nvSpPr>
          <p:spPr>
            <a:xfrm rot="-5400000">
              <a:off x="5419375" y="1313625"/>
              <a:ext cx="841800" cy="233100"/>
            </a:xfrm>
            <a:prstGeom prst="rect">
              <a:avLst/>
            </a:prstGeom>
            <a:solidFill>
              <a:srgbClr val="99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D9D9D9"/>
                  </a:solidFill>
                  <a:latin typeface="Proxima Nova"/>
                  <a:ea typeface="Proxima Nova"/>
                  <a:cs typeface="Proxima Nova"/>
                  <a:sym typeface="Proxima Nova"/>
                </a:rPr>
                <a:t>Monolith</a:t>
              </a:r>
              <a:endParaRPr sz="1000">
                <a:solidFill>
                  <a:srgbClr val="D9D9D9"/>
                </a:solidFill>
                <a:latin typeface="Proxima Nova"/>
                <a:ea typeface="Proxima Nova"/>
                <a:cs typeface="Proxima Nova"/>
                <a:sym typeface="Proxima Nova"/>
              </a:endParaRPr>
            </a:p>
          </p:txBody>
        </p:sp>
      </p:grpSp>
      <p:grpSp>
        <p:nvGrpSpPr>
          <p:cNvPr id="616" name="Google Shape;616;p53"/>
          <p:cNvGrpSpPr/>
          <p:nvPr/>
        </p:nvGrpSpPr>
        <p:grpSpPr>
          <a:xfrm>
            <a:off x="7986325" y="737875"/>
            <a:ext cx="516000" cy="1233000"/>
            <a:chOff x="5645125" y="737875"/>
            <a:chExt cx="516000" cy="1233000"/>
          </a:xfrm>
        </p:grpSpPr>
        <p:sp>
          <p:nvSpPr>
            <p:cNvPr id="617" name="Google Shape;617;p53"/>
            <p:cNvSpPr/>
            <p:nvPr/>
          </p:nvSpPr>
          <p:spPr>
            <a:xfrm>
              <a:off x="5645125" y="737875"/>
              <a:ext cx="516000" cy="1233000"/>
            </a:xfrm>
            <a:prstGeom prst="cube">
              <a:avLst>
                <a:gd name="adj" fmla="val 25000"/>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618" name="Google Shape;618;p53"/>
            <p:cNvSpPr txBox="1"/>
            <p:nvPr/>
          </p:nvSpPr>
          <p:spPr>
            <a:xfrm rot="-5400000">
              <a:off x="5419375" y="1313625"/>
              <a:ext cx="841800" cy="233100"/>
            </a:xfrm>
            <a:prstGeom prst="rect">
              <a:avLst/>
            </a:prstGeom>
            <a:solidFill>
              <a:srgbClr val="66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D9D9D9"/>
                  </a:solidFill>
                  <a:latin typeface="Proxima Nova"/>
                  <a:ea typeface="Proxima Nova"/>
                  <a:cs typeface="Proxima Nova"/>
                  <a:sym typeface="Proxima Nova"/>
                </a:rPr>
                <a:t>Monolith</a:t>
              </a:r>
              <a:endParaRPr sz="1000">
                <a:solidFill>
                  <a:srgbClr val="D9D9D9"/>
                </a:solidFill>
                <a:latin typeface="Proxima Nova"/>
                <a:ea typeface="Proxima Nova"/>
                <a:cs typeface="Proxima Nova"/>
                <a:sym typeface="Proxima Nova"/>
              </a:endParaRPr>
            </a:p>
          </p:txBody>
        </p:sp>
      </p:grpSp>
      <p:sp>
        <p:nvSpPr>
          <p:cNvPr id="619" name="Google Shape;619;p53"/>
          <p:cNvSpPr txBox="1"/>
          <p:nvPr/>
        </p:nvSpPr>
        <p:spPr>
          <a:xfrm>
            <a:off x="6256675" y="231250"/>
            <a:ext cx="664500"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Code Pro"/>
                <a:ea typeface="Source Code Pro"/>
                <a:cs typeface="Source Code Pro"/>
                <a:sym typeface="Source Code Pro"/>
              </a:rPr>
              <a:t>7001</a:t>
            </a:r>
            <a:endParaRPr sz="1000">
              <a:latin typeface="Source Code Pro"/>
              <a:ea typeface="Source Code Pro"/>
              <a:cs typeface="Source Code Pro"/>
              <a:sym typeface="Source Code Pro"/>
            </a:endParaRPr>
          </a:p>
        </p:txBody>
      </p:sp>
      <p:sp>
        <p:nvSpPr>
          <p:cNvPr id="620" name="Google Shape;620;p53"/>
          <p:cNvSpPr txBox="1"/>
          <p:nvPr/>
        </p:nvSpPr>
        <p:spPr>
          <a:xfrm>
            <a:off x="7084450" y="231250"/>
            <a:ext cx="664500"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Code Pro"/>
                <a:ea typeface="Source Code Pro"/>
                <a:cs typeface="Source Code Pro"/>
                <a:sym typeface="Source Code Pro"/>
              </a:rPr>
              <a:t>8001</a:t>
            </a:r>
            <a:endParaRPr sz="1000">
              <a:latin typeface="Source Code Pro"/>
              <a:ea typeface="Source Code Pro"/>
              <a:cs typeface="Source Code Pro"/>
              <a:sym typeface="Source Code Pro"/>
            </a:endParaRPr>
          </a:p>
        </p:txBody>
      </p:sp>
      <p:sp>
        <p:nvSpPr>
          <p:cNvPr id="621" name="Google Shape;621;p53"/>
          <p:cNvSpPr txBox="1"/>
          <p:nvPr/>
        </p:nvSpPr>
        <p:spPr>
          <a:xfrm>
            <a:off x="7873121" y="231250"/>
            <a:ext cx="664500"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Code Pro"/>
                <a:ea typeface="Source Code Pro"/>
                <a:cs typeface="Source Code Pro"/>
                <a:sym typeface="Source Code Pro"/>
              </a:rPr>
              <a:t>9001</a:t>
            </a:r>
            <a:endParaRPr sz="1000">
              <a:latin typeface="Source Code Pro"/>
              <a:ea typeface="Source Code Pro"/>
              <a:cs typeface="Source Code Pro"/>
              <a:sym typeface="Source Code Pro"/>
            </a:endParaRPr>
          </a:p>
        </p:txBody>
      </p:sp>
      <p:sp>
        <p:nvSpPr>
          <p:cNvPr id="622" name="Google Shape;622;p53"/>
          <p:cNvSpPr/>
          <p:nvPr/>
        </p:nvSpPr>
        <p:spPr>
          <a:xfrm>
            <a:off x="5070307" y="3128328"/>
            <a:ext cx="850200" cy="750600"/>
          </a:xfrm>
          <a:prstGeom prst="cube">
            <a:avLst>
              <a:gd name="adj" fmla="val 25000"/>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53"/>
          <p:cNvGrpSpPr/>
          <p:nvPr/>
        </p:nvGrpSpPr>
        <p:grpSpPr>
          <a:xfrm>
            <a:off x="5084675" y="3953060"/>
            <a:ext cx="850200" cy="750600"/>
            <a:chOff x="5364775" y="3845125"/>
            <a:chExt cx="850200" cy="750600"/>
          </a:xfrm>
        </p:grpSpPr>
        <p:sp>
          <p:nvSpPr>
            <p:cNvPr id="624" name="Google Shape;624;p53"/>
            <p:cNvSpPr/>
            <p:nvPr/>
          </p:nvSpPr>
          <p:spPr>
            <a:xfrm>
              <a:off x="5364775" y="3845125"/>
              <a:ext cx="850200" cy="7506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5" name="Google Shape;625;p53"/>
            <p:cNvPicPr preferRelativeResize="0"/>
            <p:nvPr/>
          </p:nvPicPr>
          <p:blipFill>
            <a:blip r:embed="rId4">
              <a:alphaModFix/>
            </a:blip>
            <a:stretch>
              <a:fillRect/>
            </a:stretch>
          </p:blipFill>
          <p:spPr>
            <a:xfrm>
              <a:off x="5407629" y="4101901"/>
              <a:ext cx="664500" cy="442554"/>
            </a:xfrm>
            <a:prstGeom prst="rect">
              <a:avLst/>
            </a:prstGeom>
            <a:noFill/>
            <a:ln>
              <a:noFill/>
            </a:ln>
          </p:spPr>
        </p:pic>
      </p:grpSp>
      <p:sp>
        <p:nvSpPr>
          <p:cNvPr id="626" name="Google Shape;626;p53"/>
          <p:cNvSpPr/>
          <p:nvPr/>
        </p:nvSpPr>
        <p:spPr>
          <a:xfrm>
            <a:off x="3523100" y="3022121"/>
            <a:ext cx="1246800" cy="1787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grpSp>
        <p:nvGrpSpPr>
          <p:cNvPr id="627" name="Google Shape;627;p53"/>
          <p:cNvGrpSpPr/>
          <p:nvPr/>
        </p:nvGrpSpPr>
        <p:grpSpPr>
          <a:xfrm>
            <a:off x="3721400" y="3589550"/>
            <a:ext cx="850200" cy="750600"/>
            <a:chOff x="5517175" y="3997525"/>
            <a:chExt cx="850200" cy="750600"/>
          </a:xfrm>
        </p:grpSpPr>
        <p:sp>
          <p:nvSpPr>
            <p:cNvPr id="628" name="Google Shape;628;p53"/>
            <p:cNvSpPr/>
            <p:nvPr/>
          </p:nvSpPr>
          <p:spPr>
            <a:xfrm>
              <a:off x="5517175" y="3997525"/>
              <a:ext cx="850200" cy="750600"/>
            </a:xfrm>
            <a:prstGeom prst="cube">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53"/>
            <p:cNvPicPr preferRelativeResize="0"/>
            <p:nvPr/>
          </p:nvPicPr>
          <p:blipFill>
            <a:blip r:embed="rId5">
              <a:alphaModFix/>
            </a:blip>
            <a:stretch>
              <a:fillRect/>
            </a:stretch>
          </p:blipFill>
          <p:spPr>
            <a:xfrm>
              <a:off x="5588675" y="4209600"/>
              <a:ext cx="502475" cy="502475"/>
            </a:xfrm>
            <a:prstGeom prst="rect">
              <a:avLst/>
            </a:prstGeom>
            <a:noFill/>
            <a:ln>
              <a:noFill/>
            </a:ln>
          </p:spPr>
        </p:pic>
      </p:grpSp>
      <p:grpSp>
        <p:nvGrpSpPr>
          <p:cNvPr id="630" name="Google Shape;630;p53"/>
          <p:cNvGrpSpPr/>
          <p:nvPr/>
        </p:nvGrpSpPr>
        <p:grpSpPr>
          <a:xfrm>
            <a:off x="6472815" y="2921729"/>
            <a:ext cx="2507836" cy="530825"/>
            <a:chOff x="1265103" y="558271"/>
            <a:chExt cx="2655199" cy="562017"/>
          </a:xfrm>
        </p:grpSpPr>
        <p:sp>
          <p:nvSpPr>
            <p:cNvPr id="631" name="Google Shape;631;p53"/>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3"/>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3"/>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3"/>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3"/>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3"/>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3"/>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3"/>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3"/>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3"/>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3"/>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3"/>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3"/>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3"/>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3"/>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3"/>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3"/>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53"/>
          <p:cNvSpPr txBox="1"/>
          <p:nvPr/>
        </p:nvSpPr>
        <p:spPr>
          <a:xfrm>
            <a:off x="6484150" y="3599850"/>
            <a:ext cx="2496600" cy="1318500"/>
          </a:xfrm>
          <a:prstGeom prst="rect">
            <a:avLst/>
          </a:prstGeom>
          <a:noFill/>
          <a:ln>
            <a:noFill/>
          </a:ln>
        </p:spPr>
        <p:txBody>
          <a:bodyPr spcFirstLastPara="1" wrap="square" lIns="91425" tIns="91425" rIns="91425" bIns="91425" anchor="ctr" anchorCtr="0">
            <a:noAutofit/>
          </a:bodyPr>
          <a:lstStyle/>
          <a:p>
            <a:pPr marL="457200" lvl="0" indent="-304800" algn="l" rtl="0">
              <a:lnSpc>
                <a:spcPct val="115000"/>
              </a:lnSpc>
              <a:spcBef>
                <a:spcPts val="0"/>
              </a:spcBef>
              <a:spcAft>
                <a:spcPts val="0"/>
              </a:spcAft>
              <a:buSzPts val="1200"/>
              <a:buFont typeface="Proxima Nova"/>
              <a:buChar char="●"/>
            </a:pPr>
            <a:r>
              <a:rPr lang="en" sz="1200">
                <a:latin typeface="Proxima Nova"/>
                <a:ea typeface="Proxima Nova"/>
                <a:cs typeface="Proxima Nova"/>
                <a:sym typeface="Proxima Nova"/>
              </a:rPr>
              <a:t>Self contained</a:t>
            </a:r>
            <a:endParaRPr sz="1200">
              <a:latin typeface="Proxima Nova"/>
              <a:ea typeface="Proxima Nova"/>
              <a:cs typeface="Proxima Nova"/>
              <a:sym typeface="Proxima Nova"/>
            </a:endParaRPr>
          </a:p>
          <a:p>
            <a:pPr marL="457200" lvl="0" indent="-304800" algn="l" rtl="0">
              <a:lnSpc>
                <a:spcPct val="115000"/>
              </a:lnSpc>
              <a:spcBef>
                <a:spcPts val="0"/>
              </a:spcBef>
              <a:spcAft>
                <a:spcPts val="0"/>
              </a:spcAft>
              <a:buSzPts val="1200"/>
              <a:buFont typeface="Proxima Nova"/>
              <a:buChar char="●"/>
            </a:pPr>
            <a:r>
              <a:rPr lang="en" sz="1200">
                <a:latin typeface="Proxima Nova"/>
                <a:ea typeface="Proxima Nova"/>
                <a:cs typeface="Proxima Nova"/>
                <a:sym typeface="Proxima Nova"/>
              </a:rPr>
              <a:t>Inside out export services</a:t>
            </a:r>
            <a:endParaRPr sz="1200">
              <a:latin typeface="Proxima Nova"/>
              <a:ea typeface="Proxima Nova"/>
              <a:cs typeface="Proxima Nova"/>
              <a:sym typeface="Proxima Nova"/>
            </a:endParaRPr>
          </a:p>
          <a:p>
            <a:pPr marL="457200" lvl="0" indent="-304800" algn="l" rtl="0">
              <a:lnSpc>
                <a:spcPct val="115000"/>
              </a:lnSpc>
              <a:spcBef>
                <a:spcPts val="0"/>
              </a:spcBef>
              <a:spcAft>
                <a:spcPts val="0"/>
              </a:spcAft>
              <a:buSzPts val="1200"/>
              <a:buFont typeface="Proxima Nova"/>
              <a:buChar char="●"/>
            </a:pPr>
            <a:r>
              <a:rPr lang="en" sz="1200">
                <a:latin typeface="Proxima Nova"/>
                <a:ea typeface="Proxima Nova"/>
                <a:cs typeface="Proxima Nova"/>
                <a:sym typeface="Proxima Nova"/>
              </a:rPr>
              <a:t>Apps can become backing services for other apps via Port binding</a:t>
            </a:r>
            <a:endParaRPr sz="1200">
              <a:latin typeface="Proxima Nova"/>
              <a:ea typeface="Proxima Nova"/>
              <a:cs typeface="Proxima Nova"/>
              <a:sym typeface="Proxima Nova"/>
            </a:endParaRPr>
          </a:p>
        </p:txBody>
      </p:sp>
      <p:pic>
        <p:nvPicPr>
          <p:cNvPr id="655" name="Google Shape;655;p53"/>
          <p:cNvPicPr preferRelativeResize="0"/>
          <p:nvPr/>
        </p:nvPicPr>
        <p:blipFill>
          <a:blip r:embed="rId6">
            <a:alphaModFix/>
          </a:blip>
          <a:stretch>
            <a:fillRect/>
          </a:stretch>
        </p:blipFill>
        <p:spPr>
          <a:xfrm>
            <a:off x="5052750" y="3213375"/>
            <a:ext cx="750600" cy="75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CA" sz="2500" b="1" i="0" u="none" strike="noStrike" cap="none">
                <a:solidFill>
                  <a:schemeClr val="dk1"/>
                </a:solidFill>
                <a:latin typeface="Proxima Nova"/>
                <a:ea typeface="Proxima Nova"/>
                <a:cs typeface="Proxima Nova"/>
                <a:sym typeface="Proxima Nova"/>
              </a:rPr>
              <a:t>Monolith Applications</a:t>
            </a:r>
            <a:endParaRPr sz="2500" b="1" i="0" u="none" strike="noStrike" cap="none">
              <a:solidFill>
                <a:schemeClr val="dk1"/>
              </a:solidFill>
              <a:latin typeface="Proxima Nova"/>
              <a:ea typeface="Proxima Nova"/>
              <a:cs typeface="Proxima Nova"/>
              <a:sym typeface="Proxima Nova"/>
            </a:endParaRPr>
          </a:p>
        </p:txBody>
      </p:sp>
      <p:pic>
        <p:nvPicPr>
          <p:cNvPr id="154" name="Shape 154" descr="Screen Shot 2016-03-04 at 8.34.24 AM.png"/>
          <p:cNvPicPr preferRelativeResize="0"/>
          <p:nvPr/>
        </p:nvPicPr>
        <p:blipFill rotWithShape="1">
          <a:blip r:embed="rId3">
            <a:alphaModFix/>
          </a:blip>
          <a:srcRect/>
          <a:stretch/>
        </p:blipFill>
        <p:spPr>
          <a:xfrm>
            <a:off x="26390" y="971499"/>
            <a:ext cx="3849927" cy="3805419"/>
          </a:xfrm>
          <a:prstGeom prst="rect">
            <a:avLst/>
          </a:prstGeom>
          <a:noFill/>
          <a:ln>
            <a:noFill/>
          </a:ln>
        </p:spPr>
      </p:pic>
      <p:grpSp>
        <p:nvGrpSpPr>
          <p:cNvPr id="155" name="Shape 155"/>
          <p:cNvGrpSpPr/>
          <p:nvPr/>
        </p:nvGrpSpPr>
        <p:grpSpPr>
          <a:xfrm>
            <a:off x="1690103" y="1864375"/>
            <a:ext cx="7339597" cy="1815882"/>
            <a:chOff x="1826186" y="1864375"/>
            <a:chExt cx="7098561" cy="1815882"/>
          </a:xfrm>
        </p:grpSpPr>
        <p:sp>
          <p:nvSpPr>
            <p:cNvPr id="156" name="Shape 156"/>
            <p:cNvSpPr txBox="1"/>
            <p:nvPr/>
          </p:nvSpPr>
          <p:spPr>
            <a:xfrm>
              <a:off x="3830776" y="1864375"/>
              <a:ext cx="5093971"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Proxima Nova"/>
                <a:buNone/>
              </a:pPr>
              <a:r>
                <a:rPr lang="en-CA" sz="1400" b="0" i="0" u="none" strike="noStrike" cap="none">
                  <a:solidFill>
                    <a:srgbClr val="000000"/>
                  </a:solidFill>
                  <a:latin typeface="Proxima Nova"/>
                  <a:ea typeface="Proxima Nova"/>
                  <a:cs typeface="Proxima Nova"/>
                  <a:sym typeface="Proxima Nova"/>
                </a:rPr>
                <a:t>What about the updates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Proxima Nova"/>
                  <a:ea typeface="Proxima Nova"/>
                  <a:cs typeface="Proxima Nova"/>
                  <a:sym typeface="Proxima Nova"/>
                </a:rPr>
                <a:t>Tightly coupled - Holistic approach </a:t>
              </a:r>
              <a:endParaRPr/>
            </a:p>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Proxima Nova"/>
                  <a:ea typeface="Proxima Nova"/>
                  <a:cs typeface="Proxima Nova"/>
                  <a:sym typeface="Proxima Nova"/>
                </a:rPr>
                <a:t>Reliability - Adding layers &amp; change processes </a:t>
              </a:r>
              <a:endParaRPr sz="1400" b="0" i="0" u="none" strike="noStrike" cap="none">
                <a:solidFill>
                  <a:srgbClr val="000000"/>
                </a:solidFill>
                <a:latin typeface="Proxima Nova"/>
                <a:ea typeface="Proxima Nova"/>
                <a:cs typeface="Proxima Nova"/>
                <a:sym typeface="Proxima Nova"/>
              </a:endParaRPr>
            </a:p>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Proxima Nova"/>
                  <a:ea typeface="Proxima Nova"/>
                  <a:cs typeface="Proxima Nova"/>
                  <a:sym typeface="Proxima Nova"/>
                </a:rPr>
                <a:t>Backwards compatibility - Regression testing</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157" name="Shape 157"/>
            <p:cNvSpPr/>
            <p:nvPr/>
          </p:nvSpPr>
          <p:spPr>
            <a:xfrm>
              <a:off x="1826186" y="2220872"/>
              <a:ext cx="787144" cy="602805"/>
            </a:xfrm>
            <a:prstGeom prst="rect">
              <a:avLst/>
            </a:prstGeom>
            <a:solidFill>
              <a:srgbClr val="FF0000">
                <a:alpha val="49803"/>
              </a:srgbClr>
            </a:solidFill>
            <a:ln w="9525" cap="flat" cmpd="sng">
              <a:solidFill>
                <a:srgbClr val="CFE7E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58" name="Shape 158"/>
          <p:cNvSpPr txBox="1"/>
          <p:nvPr/>
        </p:nvSpPr>
        <p:spPr>
          <a:xfrm>
            <a:off x="3758191" y="1589602"/>
            <a:ext cx="509397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Proxima Nova"/>
              <a:buNone/>
            </a:pPr>
            <a:r>
              <a:rPr lang="en-CA" sz="1400" b="0" i="0" u="none" strike="noStrike" cap="none">
                <a:solidFill>
                  <a:srgbClr val="000000"/>
                </a:solidFill>
                <a:latin typeface="Proxima Nova"/>
                <a:ea typeface="Proxima Nova"/>
                <a:cs typeface="Proxima Nova"/>
                <a:sym typeface="Proxima Nova"/>
              </a:rPr>
              <a:t>Great for the first deployment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4"/>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Concurrency</a:t>
            </a:r>
            <a:endParaRPr/>
          </a:p>
        </p:txBody>
      </p:sp>
      <p:sp>
        <p:nvSpPr>
          <p:cNvPr id="661" name="Google Shape;661;p54"/>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Scale out via the process model</a:t>
            </a:r>
            <a:endParaRPr/>
          </a:p>
        </p:txBody>
      </p:sp>
      <p:sp>
        <p:nvSpPr>
          <p:cNvPr id="662" name="Google Shape;662;p54"/>
          <p:cNvSpPr/>
          <p:nvPr/>
        </p:nvSpPr>
        <p:spPr>
          <a:xfrm>
            <a:off x="4158725" y="2402825"/>
            <a:ext cx="3960300" cy="20016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663" name="Google Shape;663;p54"/>
          <p:cNvGrpSpPr/>
          <p:nvPr/>
        </p:nvGrpSpPr>
        <p:grpSpPr>
          <a:xfrm>
            <a:off x="4884960" y="483175"/>
            <a:ext cx="2507836" cy="530825"/>
            <a:chOff x="1265103" y="558271"/>
            <a:chExt cx="2655199" cy="562017"/>
          </a:xfrm>
        </p:grpSpPr>
        <p:sp>
          <p:nvSpPr>
            <p:cNvPr id="664" name="Google Shape;664;p54"/>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4"/>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4"/>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4"/>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4"/>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4"/>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4"/>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4"/>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4"/>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4"/>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4"/>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4"/>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4"/>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4"/>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54"/>
          <p:cNvSpPr/>
          <p:nvPr/>
        </p:nvSpPr>
        <p:spPr>
          <a:xfrm>
            <a:off x="4288225" y="2553900"/>
            <a:ext cx="678300" cy="16794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688" name="Google Shape;688;p54"/>
          <p:cNvSpPr/>
          <p:nvPr/>
        </p:nvSpPr>
        <p:spPr>
          <a:xfrm>
            <a:off x="4440252" y="2760262"/>
            <a:ext cx="358200" cy="3582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4"/>
          <p:cNvSpPr/>
          <p:nvPr/>
        </p:nvSpPr>
        <p:spPr>
          <a:xfrm>
            <a:off x="4440252" y="3217462"/>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4"/>
          <p:cNvSpPr/>
          <p:nvPr/>
        </p:nvSpPr>
        <p:spPr>
          <a:xfrm>
            <a:off x="4440252" y="3674662"/>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4"/>
          <p:cNvSpPr/>
          <p:nvPr/>
        </p:nvSpPr>
        <p:spPr>
          <a:xfrm>
            <a:off x="6493550" y="2563925"/>
            <a:ext cx="678300" cy="16794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692" name="Google Shape;692;p54"/>
          <p:cNvSpPr/>
          <p:nvPr/>
        </p:nvSpPr>
        <p:spPr>
          <a:xfrm>
            <a:off x="6645577" y="2770287"/>
            <a:ext cx="358200" cy="3582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4"/>
          <p:cNvSpPr/>
          <p:nvPr/>
        </p:nvSpPr>
        <p:spPr>
          <a:xfrm>
            <a:off x="6645577" y="3227487"/>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p:nvPr/>
        </p:nvSpPr>
        <p:spPr>
          <a:xfrm>
            <a:off x="6645577" y="3684687"/>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7280750" y="2563925"/>
            <a:ext cx="678300" cy="16794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696" name="Google Shape;696;p54"/>
          <p:cNvSpPr/>
          <p:nvPr/>
        </p:nvSpPr>
        <p:spPr>
          <a:xfrm>
            <a:off x="7432777" y="2770287"/>
            <a:ext cx="358200" cy="3582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7432777" y="3227487"/>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7432777" y="3684687"/>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 name="Google Shape;699;p54"/>
          <p:cNvCxnSpPr>
            <a:stCxn id="687" idx="3"/>
            <a:endCxn id="691" idx="1"/>
          </p:cNvCxnSpPr>
          <p:nvPr/>
        </p:nvCxnSpPr>
        <p:spPr>
          <a:xfrm>
            <a:off x="4966525" y="3393600"/>
            <a:ext cx="1527000" cy="9900"/>
          </a:xfrm>
          <a:prstGeom prst="straightConnector1">
            <a:avLst/>
          </a:prstGeom>
          <a:noFill/>
          <a:ln w="9525" cap="flat" cmpd="sng">
            <a:solidFill>
              <a:schemeClr val="dk2"/>
            </a:solidFill>
            <a:prstDash val="solid"/>
            <a:round/>
            <a:headEnd type="none" w="med" len="med"/>
            <a:tailEnd type="triangle" w="med" len="med"/>
          </a:ln>
        </p:spPr>
      </p:cxnSp>
      <p:sp>
        <p:nvSpPr>
          <p:cNvPr id="700" name="Google Shape;700;p54"/>
          <p:cNvSpPr txBox="1"/>
          <p:nvPr/>
        </p:nvSpPr>
        <p:spPr>
          <a:xfrm>
            <a:off x="5000513" y="3535525"/>
            <a:ext cx="1443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Scale apps across multiple processes</a:t>
            </a:r>
            <a:endParaRPr>
              <a:latin typeface="Proxima Nova"/>
              <a:ea typeface="Proxima Nova"/>
              <a:cs typeface="Proxima Nova"/>
              <a:sym typeface="Proxima Nova"/>
            </a:endParaRPr>
          </a:p>
        </p:txBody>
      </p:sp>
      <p:pic>
        <p:nvPicPr>
          <p:cNvPr id="701" name="Google Shape;701;p54"/>
          <p:cNvPicPr preferRelativeResize="0"/>
          <p:nvPr/>
        </p:nvPicPr>
        <p:blipFill>
          <a:blip r:embed="rId3">
            <a:alphaModFix/>
          </a:blip>
          <a:stretch>
            <a:fillRect/>
          </a:stretch>
        </p:blipFill>
        <p:spPr>
          <a:xfrm>
            <a:off x="5873463" y="1214400"/>
            <a:ext cx="530825" cy="530825"/>
          </a:xfrm>
          <a:prstGeom prst="rect">
            <a:avLst/>
          </a:prstGeom>
          <a:noFill/>
          <a:ln>
            <a:noFill/>
          </a:ln>
        </p:spPr>
      </p:pic>
      <p:cxnSp>
        <p:nvCxnSpPr>
          <p:cNvPr id="702" name="Google Shape;702;p54"/>
          <p:cNvCxnSpPr>
            <a:stCxn id="701" idx="2"/>
            <a:endCxn id="687" idx="0"/>
          </p:cNvCxnSpPr>
          <p:nvPr/>
        </p:nvCxnSpPr>
        <p:spPr>
          <a:xfrm rot="5400000">
            <a:off x="4978775" y="1393925"/>
            <a:ext cx="808800" cy="1511400"/>
          </a:xfrm>
          <a:prstGeom prst="curvedConnector3">
            <a:avLst>
              <a:gd name="adj1" fmla="val 49992"/>
            </a:avLst>
          </a:prstGeom>
          <a:noFill/>
          <a:ln w="9525" cap="flat" cmpd="sng">
            <a:solidFill>
              <a:schemeClr val="dk2"/>
            </a:solidFill>
            <a:prstDash val="dash"/>
            <a:round/>
            <a:headEnd type="none" w="med" len="med"/>
            <a:tailEnd type="none" w="med" len="med"/>
          </a:ln>
        </p:spPr>
      </p:cxnSp>
      <p:cxnSp>
        <p:nvCxnSpPr>
          <p:cNvPr id="703" name="Google Shape;703;p54"/>
          <p:cNvCxnSpPr>
            <a:stCxn id="701" idx="2"/>
            <a:endCxn id="691" idx="0"/>
          </p:cNvCxnSpPr>
          <p:nvPr/>
        </p:nvCxnSpPr>
        <p:spPr>
          <a:xfrm rot="-5400000" flipH="1">
            <a:off x="6076475" y="1807625"/>
            <a:ext cx="818700" cy="693900"/>
          </a:xfrm>
          <a:prstGeom prst="curvedConnector3">
            <a:avLst>
              <a:gd name="adj1" fmla="val 50000"/>
            </a:avLst>
          </a:prstGeom>
          <a:noFill/>
          <a:ln w="9525" cap="flat" cmpd="sng">
            <a:solidFill>
              <a:schemeClr val="dk2"/>
            </a:solidFill>
            <a:prstDash val="dash"/>
            <a:round/>
            <a:headEnd type="none" w="med" len="med"/>
            <a:tailEnd type="none" w="med" len="med"/>
          </a:ln>
        </p:spPr>
      </p:cxnSp>
      <p:cxnSp>
        <p:nvCxnSpPr>
          <p:cNvPr id="704" name="Google Shape;704;p54"/>
          <p:cNvCxnSpPr>
            <a:stCxn id="701" idx="2"/>
            <a:endCxn id="695" idx="0"/>
          </p:cNvCxnSpPr>
          <p:nvPr/>
        </p:nvCxnSpPr>
        <p:spPr>
          <a:xfrm rot="-5400000" flipH="1">
            <a:off x="6470075" y="1414025"/>
            <a:ext cx="818700" cy="1481100"/>
          </a:xfrm>
          <a:prstGeom prst="curvedConnector3">
            <a:avLst>
              <a:gd name="adj1" fmla="val 50000"/>
            </a:avLst>
          </a:prstGeom>
          <a:noFill/>
          <a:ln w="9525" cap="flat" cmpd="sng">
            <a:solidFill>
              <a:schemeClr val="dk2"/>
            </a:solidFill>
            <a:prstDash val="dash"/>
            <a:round/>
            <a:headEnd type="none" w="med" len="med"/>
            <a:tailEnd type="none" w="med" len="med"/>
          </a:ln>
        </p:spPr>
      </p:cxnSp>
      <p:sp>
        <p:nvSpPr>
          <p:cNvPr id="705" name="Google Shape;705;p54"/>
          <p:cNvSpPr txBox="1"/>
          <p:nvPr/>
        </p:nvSpPr>
        <p:spPr>
          <a:xfrm>
            <a:off x="5000513" y="2621125"/>
            <a:ext cx="1443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VMs can only grow so large</a:t>
            </a:r>
            <a:endParaRPr>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5"/>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a:t>
            </a:r>
            <a:endParaRPr/>
          </a:p>
          <a:p>
            <a:pPr marL="0" lvl="0" indent="0" algn="l" rtl="0">
              <a:spcBef>
                <a:spcPts val="0"/>
              </a:spcBef>
              <a:spcAft>
                <a:spcPts val="0"/>
              </a:spcAft>
              <a:buNone/>
            </a:pPr>
            <a:r>
              <a:rPr lang="en"/>
              <a:t>Disposability</a:t>
            </a:r>
            <a:endParaRPr/>
          </a:p>
        </p:txBody>
      </p:sp>
      <p:sp>
        <p:nvSpPr>
          <p:cNvPr id="711" name="Google Shape;711;p55"/>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Maximum robustness with fast startup and graceful shutdown</a:t>
            </a:r>
            <a:endParaRPr/>
          </a:p>
        </p:txBody>
      </p:sp>
      <p:sp>
        <p:nvSpPr>
          <p:cNvPr id="712" name="Google Shape;712;p55"/>
          <p:cNvSpPr txBox="1"/>
          <p:nvPr/>
        </p:nvSpPr>
        <p:spPr>
          <a:xfrm>
            <a:off x="7071825" y="953150"/>
            <a:ext cx="1607700" cy="80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Apps can start or stop at a moment's notice</a:t>
            </a:r>
            <a:endParaRPr>
              <a:latin typeface="Proxima Nova"/>
              <a:ea typeface="Proxima Nova"/>
              <a:cs typeface="Proxima Nova"/>
              <a:sym typeface="Proxima Nova"/>
            </a:endParaRPr>
          </a:p>
        </p:txBody>
      </p:sp>
      <p:pic>
        <p:nvPicPr>
          <p:cNvPr id="713" name="Google Shape;713;p55"/>
          <p:cNvPicPr preferRelativeResize="0"/>
          <p:nvPr/>
        </p:nvPicPr>
        <p:blipFill>
          <a:blip r:embed="rId3">
            <a:alphaModFix/>
          </a:blip>
          <a:stretch>
            <a:fillRect/>
          </a:stretch>
        </p:blipFill>
        <p:spPr>
          <a:xfrm>
            <a:off x="4791513" y="122711"/>
            <a:ext cx="530825" cy="530825"/>
          </a:xfrm>
          <a:prstGeom prst="rect">
            <a:avLst/>
          </a:prstGeom>
          <a:noFill/>
          <a:ln>
            <a:noFill/>
          </a:ln>
        </p:spPr>
      </p:pic>
      <p:cxnSp>
        <p:nvCxnSpPr>
          <p:cNvPr id="714" name="Google Shape;714;p55"/>
          <p:cNvCxnSpPr/>
          <p:nvPr/>
        </p:nvCxnSpPr>
        <p:spPr>
          <a:xfrm flipH="1">
            <a:off x="1127850" y="0"/>
            <a:ext cx="1511400" cy="808800"/>
          </a:xfrm>
          <a:prstGeom prst="curvedConnector3">
            <a:avLst>
              <a:gd name="adj1" fmla="val 50000"/>
            </a:avLst>
          </a:prstGeom>
          <a:noFill/>
          <a:ln w="9525" cap="flat" cmpd="sng">
            <a:solidFill>
              <a:schemeClr val="dk2"/>
            </a:solidFill>
            <a:prstDash val="dash"/>
            <a:round/>
            <a:headEnd type="none" w="med" len="med"/>
            <a:tailEnd type="none" w="med" len="med"/>
          </a:ln>
        </p:spPr>
      </p:cxnSp>
      <p:sp>
        <p:nvSpPr>
          <p:cNvPr id="715" name="Google Shape;715;p55"/>
          <p:cNvSpPr/>
          <p:nvPr/>
        </p:nvSpPr>
        <p:spPr>
          <a:xfrm>
            <a:off x="3547425" y="1046750"/>
            <a:ext cx="3018900" cy="6216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716" name="Google Shape;716;p55"/>
          <p:cNvGrpSpPr/>
          <p:nvPr/>
        </p:nvGrpSpPr>
        <p:grpSpPr>
          <a:xfrm>
            <a:off x="3642742" y="1155087"/>
            <a:ext cx="925373" cy="399317"/>
            <a:chOff x="4288218" y="2553886"/>
            <a:chExt cx="1257300" cy="586800"/>
          </a:xfrm>
        </p:grpSpPr>
        <p:sp>
          <p:nvSpPr>
            <p:cNvPr id="717" name="Google Shape;717;p55"/>
            <p:cNvSpPr/>
            <p:nvPr/>
          </p:nvSpPr>
          <p:spPr>
            <a:xfrm>
              <a:off x="4288218"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718" name="Google Shape;718;p55"/>
            <p:cNvSpPr/>
            <p:nvPr/>
          </p:nvSpPr>
          <p:spPr>
            <a:xfrm>
              <a:off x="4440252"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55"/>
          <p:cNvGrpSpPr/>
          <p:nvPr/>
        </p:nvGrpSpPr>
        <p:grpSpPr>
          <a:xfrm>
            <a:off x="4661657" y="1146836"/>
            <a:ext cx="855593" cy="399317"/>
            <a:chOff x="4340396" y="2553886"/>
            <a:chExt cx="1257300" cy="586800"/>
          </a:xfrm>
        </p:grpSpPr>
        <p:sp>
          <p:nvSpPr>
            <p:cNvPr id="720" name="Google Shape;720;p55"/>
            <p:cNvSpPr/>
            <p:nvPr/>
          </p:nvSpPr>
          <p:spPr>
            <a:xfrm>
              <a:off x="4340396"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721" name="Google Shape;721;p55"/>
            <p:cNvSpPr/>
            <p:nvPr/>
          </p:nvSpPr>
          <p:spPr>
            <a:xfrm>
              <a:off x="4492431"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5"/>
          <p:cNvGrpSpPr/>
          <p:nvPr/>
        </p:nvGrpSpPr>
        <p:grpSpPr>
          <a:xfrm>
            <a:off x="5608650" y="1146823"/>
            <a:ext cx="855593" cy="399317"/>
            <a:chOff x="4288218" y="2553886"/>
            <a:chExt cx="1257300" cy="586800"/>
          </a:xfrm>
        </p:grpSpPr>
        <p:sp>
          <p:nvSpPr>
            <p:cNvPr id="723" name="Google Shape;723;p55"/>
            <p:cNvSpPr/>
            <p:nvPr/>
          </p:nvSpPr>
          <p:spPr>
            <a:xfrm>
              <a:off x="4288218"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724" name="Google Shape;724;p55"/>
            <p:cNvSpPr/>
            <p:nvPr/>
          </p:nvSpPr>
          <p:spPr>
            <a:xfrm>
              <a:off x="4440252"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5" name="Google Shape;725;p55"/>
          <p:cNvCxnSpPr>
            <a:stCxn id="713" idx="2"/>
            <a:endCxn id="718" idx="0"/>
          </p:cNvCxnSpPr>
          <p:nvPr/>
        </p:nvCxnSpPr>
        <p:spPr>
          <a:xfrm rot="5400000">
            <a:off x="4195325" y="375136"/>
            <a:ext cx="583200" cy="1140000"/>
          </a:xfrm>
          <a:prstGeom prst="curvedConnector3">
            <a:avLst>
              <a:gd name="adj1" fmla="val 50000"/>
            </a:avLst>
          </a:prstGeom>
          <a:noFill/>
          <a:ln w="9525" cap="flat" cmpd="sng">
            <a:solidFill>
              <a:schemeClr val="dk2"/>
            </a:solidFill>
            <a:prstDash val="dash"/>
            <a:round/>
            <a:headEnd type="none" w="med" len="med"/>
            <a:tailEnd type="none" w="med" len="med"/>
          </a:ln>
        </p:spPr>
      </p:cxnSp>
      <p:cxnSp>
        <p:nvCxnSpPr>
          <p:cNvPr id="726" name="Google Shape;726;p55"/>
          <p:cNvCxnSpPr>
            <a:stCxn id="713" idx="2"/>
            <a:endCxn id="721" idx="0"/>
          </p:cNvCxnSpPr>
          <p:nvPr/>
        </p:nvCxnSpPr>
        <p:spPr>
          <a:xfrm rot="5400000">
            <a:off x="4699625" y="871336"/>
            <a:ext cx="575100" cy="139500"/>
          </a:xfrm>
          <a:prstGeom prst="curvedConnector3">
            <a:avLst>
              <a:gd name="adj1" fmla="val 49991"/>
            </a:avLst>
          </a:prstGeom>
          <a:noFill/>
          <a:ln w="9525" cap="flat" cmpd="sng">
            <a:solidFill>
              <a:schemeClr val="dk2"/>
            </a:solidFill>
            <a:prstDash val="dash"/>
            <a:round/>
            <a:headEnd type="none" w="med" len="med"/>
            <a:tailEnd type="none" w="med" len="med"/>
          </a:ln>
        </p:spPr>
      </p:cxnSp>
      <p:cxnSp>
        <p:nvCxnSpPr>
          <p:cNvPr id="727" name="Google Shape;727;p55"/>
          <p:cNvCxnSpPr>
            <a:stCxn id="713" idx="2"/>
            <a:endCxn id="724" idx="0"/>
          </p:cNvCxnSpPr>
          <p:nvPr/>
        </p:nvCxnSpPr>
        <p:spPr>
          <a:xfrm rot="-5400000" flipH="1">
            <a:off x="5173325" y="537136"/>
            <a:ext cx="574800" cy="807600"/>
          </a:xfrm>
          <a:prstGeom prst="curvedConnector3">
            <a:avLst>
              <a:gd name="adj1" fmla="val 50009"/>
            </a:avLst>
          </a:prstGeom>
          <a:noFill/>
          <a:ln w="9525" cap="flat" cmpd="sng">
            <a:solidFill>
              <a:schemeClr val="dk2"/>
            </a:solidFill>
            <a:prstDash val="dash"/>
            <a:round/>
            <a:headEnd type="none" w="med" len="med"/>
            <a:tailEnd type="none" w="med" len="med"/>
          </a:ln>
        </p:spPr>
      </p:cxnSp>
      <p:sp>
        <p:nvSpPr>
          <p:cNvPr id="728" name="Google Shape;728;p55"/>
          <p:cNvSpPr txBox="1"/>
          <p:nvPr/>
        </p:nvSpPr>
        <p:spPr>
          <a:xfrm rot="-1052784">
            <a:off x="3813606" y="643165"/>
            <a:ext cx="1076695" cy="2923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prod.cfapps.io</a:t>
            </a:r>
            <a:endParaRPr sz="900">
              <a:latin typeface="Proxima Nova"/>
              <a:ea typeface="Proxima Nova"/>
              <a:cs typeface="Proxima Nova"/>
              <a:sym typeface="Proxima Nova"/>
            </a:endParaRPr>
          </a:p>
        </p:txBody>
      </p:sp>
      <p:pic>
        <p:nvPicPr>
          <p:cNvPr id="729" name="Google Shape;729;p55"/>
          <p:cNvPicPr preferRelativeResize="0"/>
          <p:nvPr/>
        </p:nvPicPr>
        <p:blipFill>
          <a:blip r:embed="rId3">
            <a:alphaModFix/>
          </a:blip>
          <a:stretch>
            <a:fillRect/>
          </a:stretch>
        </p:blipFill>
        <p:spPr>
          <a:xfrm>
            <a:off x="4791513" y="1772181"/>
            <a:ext cx="530825" cy="530825"/>
          </a:xfrm>
          <a:prstGeom prst="rect">
            <a:avLst/>
          </a:prstGeom>
          <a:noFill/>
          <a:ln>
            <a:noFill/>
          </a:ln>
        </p:spPr>
      </p:pic>
      <p:sp>
        <p:nvSpPr>
          <p:cNvPr id="730" name="Google Shape;730;p55"/>
          <p:cNvSpPr/>
          <p:nvPr/>
        </p:nvSpPr>
        <p:spPr>
          <a:xfrm>
            <a:off x="3547425" y="2696220"/>
            <a:ext cx="3018900" cy="6216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731" name="Google Shape;731;p55"/>
          <p:cNvGrpSpPr/>
          <p:nvPr/>
        </p:nvGrpSpPr>
        <p:grpSpPr>
          <a:xfrm>
            <a:off x="3642742" y="2804557"/>
            <a:ext cx="925373" cy="399317"/>
            <a:chOff x="4288218" y="2553886"/>
            <a:chExt cx="1257300" cy="586800"/>
          </a:xfrm>
        </p:grpSpPr>
        <p:sp>
          <p:nvSpPr>
            <p:cNvPr id="732" name="Google Shape;732;p55"/>
            <p:cNvSpPr/>
            <p:nvPr/>
          </p:nvSpPr>
          <p:spPr>
            <a:xfrm>
              <a:off x="4288218"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733" name="Google Shape;733;p55"/>
            <p:cNvSpPr/>
            <p:nvPr/>
          </p:nvSpPr>
          <p:spPr>
            <a:xfrm>
              <a:off x="4440252"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55"/>
          <p:cNvGrpSpPr/>
          <p:nvPr/>
        </p:nvGrpSpPr>
        <p:grpSpPr>
          <a:xfrm>
            <a:off x="4661657" y="2796306"/>
            <a:ext cx="855593" cy="399317"/>
            <a:chOff x="4340396" y="2553886"/>
            <a:chExt cx="1257300" cy="586800"/>
          </a:xfrm>
        </p:grpSpPr>
        <p:sp>
          <p:nvSpPr>
            <p:cNvPr id="735" name="Google Shape;735;p55"/>
            <p:cNvSpPr/>
            <p:nvPr/>
          </p:nvSpPr>
          <p:spPr>
            <a:xfrm>
              <a:off x="4340396"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736" name="Google Shape;736;p55"/>
            <p:cNvSpPr/>
            <p:nvPr/>
          </p:nvSpPr>
          <p:spPr>
            <a:xfrm>
              <a:off x="4492431"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55"/>
          <p:cNvGrpSpPr/>
          <p:nvPr/>
        </p:nvGrpSpPr>
        <p:grpSpPr>
          <a:xfrm>
            <a:off x="5608650" y="2796293"/>
            <a:ext cx="855593" cy="399317"/>
            <a:chOff x="4288218" y="2553886"/>
            <a:chExt cx="1257300" cy="586800"/>
          </a:xfrm>
        </p:grpSpPr>
        <p:sp>
          <p:nvSpPr>
            <p:cNvPr id="738" name="Google Shape;738;p55"/>
            <p:cNvSpPr/>
            <p:nvPr/>
          </p:nvSpPr>
          <p:spPr>
            <a:xfrm>
              <a:off x="4288218"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739" name="Google Shape;739;p55"/>
            <p:cNvSpPr/>
            <p:nvPr/>
          </p:nvSpPr>
          <p:spPr>
            <a:xfrm>
              <a:off x="4440252"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0" name="Google Shape;740;p55"/>
          <p:cNvCxnSpPr>
            <a:stCxn id="729" idx="2"/>
            <a:endCxn id="733" idx="0"/>
          </p:cNvCxnSpPr>
          <p:nvPr/>
        </p:nvCxnSpPr>
        <p:spPr>
          <a:xfrm rot="5400000">
            <a:off x="4195325" y="2024606"/>
            <a:ext cx="583200" cy="1140000"/>
          </a:xfrm>
          <a:prstGeom prst="curvedConnector3">
            <a:avLst>
              <a:gd name="adj1" fmla="val 50001"/>
            </a:avLst>
          </a:prstGeom>
          <a:noFill/>
          <a:ln w="9525" cap="flat" cmpd="sng">
            <a:solidFill>
              <a:srgbClr val="999999"/>
            </a:solidFill>
            <a:prstDash val="dash"/>
            <a:round/>
            <a:headEnd type="none" w="med" len="med"/>
            <a:tailEnd type="none" w="med" len="med"/>
          </a:ln>
        </p:spPr>
      </p:cxnSp>
      <p:cxnSp>
        <p:nvCxnSpPr>
          <p:cNvPr id="741" name="Google Shape;741;p55"/>
          <p:cNvCxnSpPr>
            <a:stCxn id="729" idx="2"/>
            <a:endCxn id="736" idx="0"/>
          </p:cNvCxnSpPr>
          <p:nvPr/>
        </p:nvCxnSpPr>
        <p:spPr>
          <a:xfrm rot="5400000">
            <a:off x="4699625" y="2520806"/>
            <a:ext cx="575100" cy="139500"/>
          </a:xfrm>
          <a:prstGeom prst="curvedConnector3">
            <a:avLst>
              <a:gd name="adj1" fmla="val 49987"/>
            </a:avLst>
          </a:prstGeom>
          <a:noFill/>
          <a:ln w="9525" cap="flat" cmpd="sng">
            <a:solidFill>
              <a:schemeClr val="dk2"/>
            </a:solidFill>
            <a:prstDash val="dash"/>
            <a:round/>
            <a:headEnd type="none" w="med" len="med"/>
            <a:tailEnd type="none" w="med" len="med"/>
          </a:ln>
        </p:spPr>
      </p:cxnSp>
      <p:cxnSp>
        <p:nvCxnSpPr>
          <p:cNvPr id="742" name="Google Shape;742;p55"/>
          <p:cNvCxnSpPr>
            <a:stCxn id="729" idx="2"/>
            <a:endCxn id="739" idx="0"/>
          </p:cNvCxnSpPr>
          <p:nvPr/>
        </p:nvCxnSpPr>
        <p:spPr>
          <a:xfrm rot="-5400000" flipH="1">
            <a:off x="5173325" y="2186606"/>
            <a:ext cx="574800" cy="807600"/>
          </a:xfrm>
          <a:prstGeom prst="curvedConnector3">
            <a:avLst>
              <a:gd name="adj1" fmla="val 50012"/>
            </a:avLst>
          </a:prstGeom>
          <a:noFill/>
          <a:ln w="9525" cap="flat" cmpd="sng">
            <a:solidFill>
              <a:schemeClr val="dk2"/>
            </a:solidFill>
            <a:prstDash val="dash"/>
            <a:round/>
            <a:headEnd type="none" w="med" len="med"/>
            <a:tailEnd type="none" w="med" len="med"/>
          </a:ln>
        </p:spPr>
      </p:cxnSp>
      <p:sp>
        <p:nvSpPr>
          <p:cNvPr id="743" name="Google Shape;743;p55"/>
          <p:cNvSpPr txBox="1"/>
          <p:nvPr/>
        </p:nvSpPr>
        <p:spPr>
          <a:xfrm rot="-1052784">
            <a:off x="3813606" y="2292636"/>
            <a:ext cx="1076695" cy="2923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prod.cfapps.io</a:t>
            </a:r>
            <a:endParaRPr sz="900">
              <a:latin typeface="Proxima Nova"/>
              <a:ea typeface="Proxima Nova"/>
              <a:cs typeface="Proxima Nova"/>
              <a:sym typeface="Proxima Nova"/>
            </a:endParaRPr>
          </a:p>
        </p:txBody>
      </p:sp>
      <p:sp>
        <p:nvSpPr>
          <p:cNvPr id="744" name="Google Shape;744;p55"/>
          <p:cNvSpPr/>
          <p:nvPr/>
        </p:nvSpPr>
        <p:spPr>
          <a:xfrm>
            <a:off x="6111100" y="2873982"/>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5" name="Google Shape;745;p55"/>
          <p:cNvCxnSpPr>
            <a:stCxn id="729" idx="2"/>
            <a:endCxn id="744" idx="0"/>
          </p:cNvCxnSpPr>
          <p:nvPr/>
        </p:nvCxnSpPr>
        <p:spPr>
          <a:xfrm rot="-5400000" flipH="1">
            <a:off x="5379725" y="1980206"/>
            <a:ext cx="570900" cy="1216500"/>
          </a:xfrm>
          <a:prstGeom prst="curvedConnector3">
            <a:avLst>
              <a:gd name="adj1" fmla="val 50007"/>
            </a:avLst>
          </a:prstGeom>
          <a:noFill/>
          <a:ln w="9525" cap="flat" cmpd="sng">
            <a:solidFill>
              <a:schemeClr val="lt2"/>
            </a:solidFill>
            <a:prstDash val="dash"/>
            <a:round/>
            <a:headEnd type="none" w="med" len="med"/>
            <a:tailEnd type="none" w="med" len="med"/>
          </a:ln>
        </p:spPr>
      </p:cxnSp>
      <p:sp>
        <p:nvSpPr>
          <p:cNvPr id="746" name="Google Shape;746;p55"/>
          <p:cNvSpPr txBox="1"/>
          <p:nvPr/>
        </p:nvSpPr>
        <p:spPr>
          <a:xfrm rot="959676">
            <a:off x="5157481" y="2284593"/>
            <a:ext cx="1343510" cy="2923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prod-tmp.cfapps.io</a:t>
            </a:r>
            <a:endParaRPr sz="900">
              <a:latin typeface="Proxima Nova"/>
              <a:ea typeface="Proxima Nova"/>
              <a:cs typeface="Proxima Nova"/>
              <a:sym typeface="Proxima Nova"/>
            </a:endParaRPr>
          </a:p>
        </p:txBody>
      </p:sp>
      <p:sp>
        <p:nvSpPr>
          <p:cNvPr id="747" name="Google Shape;747;p55"/>
          <p:cNvSpPr/>
          <p:nvPr/>
        </p:nvSpPr>
        <p:spPr>
          <a:xfrm>
            <a:off x="5140453" y="2868793"/>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4177875" y="2885070"/>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9" name="Google Shape;749;p55"/>
          <p:cNvCxnSpPr>
            <a:stCxn id="729" idx="2"/>
            <a:endCxn id="747" idx="0"/>
          </p:cNvCxnSpPr>
          <p:nvPr/>
        </p:nvCxnSpPr>
        <p:spPr>
          <a:xfrm rot="-5400000" flipH="1">
            <a:off x="4897025" y="2462906"/>
            <a:ext cx="565800" cy="246000"/>
          </a:xfrm>
          <a:prstGeom prst="curvedConnector3">
            <a:avLst>
              <a:gd name="adj1" fmla="val 49999"/>
            </a:avLst>
          </a:prstGeom>
          <a:noFill/>
          <a:ln w="9525" cap="flat" cmpd="sng">
            <a:solidFill>
              <a:schemeClr val="lt2"/>
            </a:solidFill>
            <a:prstDash val="dash"/>
            <a:round/>
            <a:headEnd type="none" w="med" len="med"/>
            <a:tailEnd type="none" w="med" len="med"/>
          </a:ln>
        </p:spPr>
      </p:cxnSp>
      <p:cxnSp>
        <p:nvCxnSpPr>
          <p:cNvPr id="750" name="Google Shape;750;p55"/>
          <p:cNvCxnSpPr>
            <a:stCxn id="729" idx="2"/>
            <a:endCxn id="748" idx="0"/>
          </p:cNvCxnSpPr>
          <p:nvPr/>
        </p:nvCxnSpPr>
        <p:spPr>
          <a:xfrm rot="5400000">
            <a:off x="4407575" y="2235656"/>
            <a:ext cx="582000" cy="716700"/>
          </a:xfrm>
          <a:prstGeom prst="curvedConnector3">
            <a:avLst>
              <a:gd name="adj1" fmla="val 50005"/>
            </a:avLst>
          </a:prstGeom>
          <a:noFill/>
          <a:ln w="9525" cap="flat" cmpd="sng">
            <a:solidFill>
              <a:schemeClr val="lt2"/>
            </a:solidFill>
            <a:prstDash val="dash"/>
            <a:round/>
            <a:headEnd type="none" w="med" len="med"/>
            <a:tailEnd type="none" w="med" len="med"/>
          </a:ln>
        </p:spPr>
      </p:cxnSp>
      <p:pic>
        <p:nvPicPr>
          <p:cNvPr id="751" name="Google Shape;751;p55"/>
          <p:cNvPicPr preferRelativeResize="0"/>
          <p:nvPr/>
        </p:nvPicPr>
        <p:blipFill>
          <a:blip r:embed="rId3">
            <a:alphaModFix/>
          </a:blip>
          <a:stretch>
            <a:fillRect/>
          </a:stretch>
        </p:blipFill>
        <p:spPr>
          <a:xfrm>
            <a:off x="4791513" y="3424166"/>
            <a:ext cx="530825" cy="530825"/>
          </a:xfrm>
          <a:prstGeom prst="rect">
            <a:avLst/>
          </a:prstGeom>
          <a:noFill/>
          <a:ln>
            <a:noFill/>
          </a:ln>
        </p:spPr>
      </p:pic>
      <p:sp>
        <p:nvSpPr>
          <p:cNvPr id="752" name="Google Shape;752;p55"/>
          <p:cNvSpPr/>
          <p:nvPr/>
        </p:nvSpPr>
        <p:spPr>
          <a:xfrm>
            <a:off x="3547425" y="4348205"/>
            <a:ext cx="3018900" cy="6216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sp>
        <p:nvSpPr>
          <p:cNvPr id="753" name="Google Shape;753;p55"/>
          <p:cNvSpPr/>
          <p:nvPr/>
        </p:nvSpPr>
        <p:spPr>
          <a:xfrm>
            <a:off x="3642742" y="4456541"/>
            <a:ext cx="925500" cy="3993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754" name="Google Shape;754;p55"/>
          <p:cNvSpPr/>
          <p:nvPr/>
        </p:nvSpPr>
        <p:spPr>
          <a:xfrm>
            <a:off x="4661657" y="4448291"/>
            <a:ext cx="855600" cy="3993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755" name="Google Shape;755;p55"/>
          <p:cNvSpPr/>
          <p:nvPr/>
        </p:nvSpPr>
        <p:spPr>
          <a:xfrm>
            <a:off x="5608650" y="4448278"/>
            <a:ext cx="855600" cy="3993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756" name="Google Shape;756;p55"/>
          <p:cNvSpPr txBox="1"/>
          <p:nvPr/>
        </p:nvSpPr>
        <p:spPr>
          <a:xfrm rot="-1566919">
            <a:off x="3973981" y="3904036"/>
            <a:ext cx="1076834" cy="29222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prod.cfapps.io</a:t>
            </a:r>
            <a:endParaRPr sz="900">
              <a:latin typeface="Proxima Nova"/>
              <a:ea typeface="Proxima Nova"/>
              <a:cs typeface="Proxima Nova"/>
              <a:sym typeface="Proxima Nova"/>
            </a:endParaRPr>
          </a:p>
        </p:txBody>
      </p:sp>
      <p:sp>
        <p:nvSpPr>
          <p:cNvPr id="757" name="Google Shape;757;p55"/>
          <p:cNvSpPr/>
          <p:nvPr/>
        </p:nvSpPr>
        <p:spPr>
          <a:xfrm>
            <a:off x="6111100" y="4525967"/>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55"/>
          <p:cNvCxnSpPr>
            <a:stCxn id="751" idx="2"/>
            <a:endCxn id="757" idx="0"/>
          </p:cNvCxnSpPr>
          <p:nvPr/>
        </p:nvCxnSpPr>
        <p:spPr>
          <a:xfrm rot="-5400000" flipH="1">
            <a:off x="5379725" y="3632190"/>
            <a:ext cx="570900" cy="1216500"/>
          </a:xfrm>
          <a:prstGeom prst="curvedConnector3">
            <a:avLst>
              <a:gd name="adj1" fmla="val 50007"/>
            </a:avLst>
          </a:prstGeom>
          <a:noFill/>
          <a:ln w="9525" cap="flat" cmpd="sng">
            <a:solidFill>
              <a:schemeClr val="lt2"/>
            </a:solidFill>
            <a:prstDash val="dash"/>
            <a:round/>
            <a:headEnd type="none" w="med" len="med"/>
            <a:tailEnd type="none" w="med" len="med"/>
          </a:ln>
        </p:spPr>
      </p:cxnSp>
      <p:sp>
        <p:nvSpPr>
          <p:cNvPr id="759" name="Google Shape;759;p55"/>
          <p:cNvSpPr/>
          <p:nvPr/>
        </p:nvSpPr>
        <p:spPr>
          <a:xfrm>
            <a:off x="5140453" y="4520777"/>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4177875" y="4537054"/>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1" name="Google Shape;761;p55"/>
          <p:cNvCxnSpPr>
            <a:stCxn id="751" idx="2"/>
            <a:endCxn id="759" idx="0"/>
          </p:cNvCxnSpPr>
          <p:nvPr/>
        </p:nvCxnSpPr>
        <p:spPr>
          <a:xfrm rot="-5400000" flipH="1">
            <a:off x="4897025" y="4114890"/>
            <a:ext cx="565800" cy="246000"/>
          </a:xfrm>
          <a:prstGeom prst="curvedConnector3">
            <a:avLst>
              <a:gd name="adj1" fmla="val 49999"/>
            </a:avLst>
          </a:prstGeom>
          <a:noFill/>
          <a:ln w="9525" cap="flat" cmpd="sng">
            <a:solidFill>
              <a:schemeClr val="lt2"/>
            </a:solidFill>
            <a:prstDash val="dash"/>
            <a:round/>
            <a:headEnd type="none" w="med" len="med"/>
            <a:tailEnd type="none" w="med" len="med"/>
          </a:ln>
        </p:spPr>
      </p:cxnSp>
      <p:cxnSp>
        <p:nvCxnSpPr>
          <p:cNvPr id="762" name="Google Shape;762;p55"/>
          <p:cNvCxnSpPr>
            <a:stCxn id="751" idx="2"/>
            <a:endCxn id="760" idx="0"/>
          </p:cNvCxnSpPr>
          <p:nvPr/>
        </p:nvCxnSpPr>
        <p:spPr>
          <a:xfrm rot="5400000">
            <a:off x="4407575" y="3887640"/>
            <a:ext cx="582000" cy="716700"/>
          </a:xfrm>
          <a:prstGeom prst="curvedConnector3">
            <a:avLst>
              <a:gd name="adj1" fmla="val 50005"/>
            </a:avLst>
          </a:prstGeom>
          <a:noFill/>
          <a:ln w="9525" cap="flat" cmpd="sng">
            <a:solidFill>
              <a:schemeClr val="lt2"/>
            </a:solidFill>
            <a:prstDash val="dash"/>
            <a:round/>
            <a:headEnd type="none" w="med" len="med"/>
            <a:tailEnd type="none" w="med" len="med"/>
          </a:ln>
        </p:spPr>
      </p:cxnSp>
      <p:sp>
        <p:nvSpPr>
          <p:cNvPr id="763" name="Google Shape;763;p55"/>
          <p:cNvSpPr txBox="1"/>
          <p:nvPr/>
        </p:nvSpPr>
        <p:spPr>
          <a:xfrm>
            <a:off x="7071825" y="2576808"/>
            <a:ext cx="1607700" cy="80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Strive for fast startup</a:t>
            </a:r>
            <a:endParaRPr>
              <a:latin typeface="Proxima Nova"/>
              <a:ea typeface="Proxima Nova"/>
              <a:cs typeface="Proxima Nova"/>
              <a:sym typeface="Proxima Nova"/>
            </a:endParaRPr>
          </a:p>
        </p:txBody>
      </p:sp>
      <p:sp>
        <p:nvSpPr>
          <p:cNvPr id="764" name="Google Shape;764;p55"/>
          <p:cNvSpPr txBox="1"/>
          <p:nvPr/>
        </p:nvSpPr>
        <p:spPr>
          <a:xfrm>
            <a:off x="7183525" y="4160992"/>
            <a:ext cx="1607700" cy="80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And graceful shutdown</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pSp>
        <p:nvGrpSpPr>
          <p:cNvPr id="769" name="Google Shape;769;p56"/>
          <p:cNvGrpSpPr/>
          <p:nvPr/>
        </p:nvGrpSpPr>
        <p:grpSpPr>
          <a:xfrm>
            <a:off x="3414433" y="373840"/>
            <a:ext cx="5451237" cy="2388918"/>
            <a:chOff x="280650" y="907200"/>
            <a:chExt cx="8584625" cy="3762075"/>
          </a:xfrm>
        </p:grpSpPr>
        <p:sp>
          <p:nvSpPr>
            <p:cNvPr id="770" name="Google Shape;770;p56"/>
            <p:cNvSpPr/>
            <p:nvPr/>
          </p:nvSpPr>
          <p:spPr>
            <a:xfrm>
              <a:off x="280650" y="907200"/>
              <a:ext cx="2780100" cy="3762000"/>
            </a:xfrm>
            <a:prstGeom prst="rect">
              <a:avLst/>
            </a:prstGeom>
            <a:solidFill>
              <a:srgbClr val="2E2C91">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771" name="Google Shape;771;p56"/>
            <p:cNvSpPr/>
            <p:nvPr/>
          </p:nvSpPr>
          <p:spPr>
            <a:xfrm>
              <a:off x="6085175" y="907275"/>
              <a:ext cx="2780100" cy="3762000"/>
            </a:xfrm>
            <a:prstGeom prst="rect">
              <a:avLst/>
            </a:prstGeom>
            <a:solidFill>
              <a:srgbClr val="1FA1FF">
                <a:alpha val="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6"/>
            <p:cNvSpPr/>
            <p:nvPr/>
          </p:nvSpPr>
          <p:spPr>
            <a:xfrm>
              <a:off x="3186498" y="907271"/>
              <a:ext cx="27801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56"/>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Dev/Prod Parity</a:t>
            </a:r>
            <a:endParaRPr/>
          </a:p>
        </p:txBody>
      </p:sp>
      <p:sp>
        <p:nvSpPr>
          <p:cNvPr id="774" name="Google Shape;774;p56"/>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Keep dev, staging and production as similar as possible</a:t>
            </a:r>
            <a:endParaRPr/>
          </a:p>
        </p:txBody>
      </p:sp>
      <p:graphicFrame>
        <p:nvGraphicFramePr>
          <p:cNvPr id="775" name="Google Shape;775;p56"/>
          <p:cNvGraphicFramePr/>
          <p:nvPr/>
        </p:nvGraphicFramePr>
        <p:xfrm>
          <a:off x="3414433" y="2863556"/>
          <a:ext cx="5485175" cy="2011575"/>
        </p:xfrm>
        <a:graphic>
          <a:graphicData uri="http://schemas.openxmlformats.org/drawingml/2006/table">
            <a:tbl>
              <a:tblPr>
                <a:noFill/>
              </a:tblPr>
              <a:tblGrid>
                <a:gridCol w="1795325">
                  <a:extLst>
                    <a:ext uri="{9D8B030D-6E8A-4147-A177-3AD203B41FA5}">
                      <a16:colId xmlns:a16="http://schemas.microsoft.com/office/drawing/2014/main" val="20000"/>
                    </a:ext>
                  </a:extLst>
                </a:gridCol>
                <a:gridCol w="1853725">
                  <a:extLst>
                    <a:ext uri="{9D8B030D-6E8A-4147-A177-3AD203B41FA5}">
                      <a16:colId xmlns:a16="http://schemas.microsoft.com/office/drawing/2014/main" val="20001"/>
                    </a:ext>
                  </a:extLst>
                </a:gridCol>
                <a:gridCol w="1836125">
                  <a:extLst>
                    <a:ext uri="{9D8B030D-6E8A-4147-A177-3AD203B41FA5}">
                      <a16:colId xmlns:a16="http://schemas.microsoft.com/office/drawing/2014/main" val="20002"/>
                    </a:ext>
                  </a:extLst>
                </a:gridCol>
              </a:tblGrid>
              <a:tr h="396225">
                <a:tc>
                  <a:txBody>
                    <a:bodyPr/>
                    <a:lstStyle/>
                    <a:p>
                      <a:pPr marL="0" lvl="0" indent="0" algn="l" rtl="0">
                        <a:spcBef>
                          <a:spcPts val="0"/>
                        </a:spcBef>
                        <a:spcAft>
                          <a:spcPts val="0"/>
                        </a:spcAft>
                        <a:buNone/>
                      </a:pPr>
                      <a:endParaRPr>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accent3"/>
                          </a:solidFill>
                          <a:latin typeface="Proxima Nova"/>
                          <a:ea typeface="Proxima Nova"/>
                          <a:cs typeface="Proxima Nova"/>
                          <a:sym typeface="Proxima Nova"/>
                        </a:rPr>
                        <a:t>Traditional App</a:t>
                      </a:r>
                      <a:endParaRPr b="1">
                        <a:solidFill>
                          <a:schemeClr val="accent3"/>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lt2"/>
                          </a:solidFill>
                          <a:latin typeface="Proxima Nova"/>
                          <a:ea typeface="Proxima Nova"/>
                          <a:cs typeface="Proxima Nova"/>
                          <a:sym typeface="Proxima Nova"/>
                        </a:rPr>
                        <a:t>12-factor App</a:t>
                      </a:r>
                      <a:endParaRPr b="1">
                        <a:solidFill>
                          <a:schemeClr val="lt2"/>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Proxima Nova"/>
                          <a:ea typeface="Proxima Nova"/>
                          <a:cs typeface="Proxima Nova"/>
                          <a:sym typeface="Proxima Nova"/>
                        </a:rPr>
                        <a:t>Time between deploys</a:t>
                      </a:r>
                      <a:endParaRPr>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days/weeks</a:t>
                      </a:r>
                      <a:endParaRPr>
                        <a:solidFill>
                          <a:schemeClr val="accent3"/>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8774"/>
                          </a:solidFill>
                          <a:latin typeface="Proxima Nova"/>
                          <a:ea typeface="Proxima Nova"/>
                          <a:cs typeface="Proxima Nova"/>
                          <a:sym typeface="Proxima Nova"/>
                        </a:rPr>
                        <a:t>mins/hours</a:t>
                      </a:r>
                      <a:endParaRPr>
                        <a:solidFill>
                          <a:srgbClr val="008774"/>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Proxima Nova"/>
                          <a:ea typeface="Proxima Nova"/>
                          <a:cs typeface="Proxima Nova"/>
                          <a:sym typeface="Proxima Nova"/>
                        </a:rPr>
                        <a:t>Dev vs. Ops</a:t>
                      </a:r>
                      <a:endParaRPr>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different folks</a:t>
                      </a:r>
                      <a:endParaRPr>
                        <a:solidFill>
                          <a:schemeClr val="accent3"/>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8774"/>
                          </a:solidFill>
                          <a:latin typeface="Proxima Nova"/>
                          <a:ea typeface="Proxima Nova"/>
                          <a:cs typeface="Proxima Nova"/>
                          <a:sym typeface="Proxima Nova"/>
                        </a:rPr>
                        <a:t>same folks</a:t>
                      </a:r>
                      <a:endParaRPr>
                        <a:solidFill>
                          <a:srgbClr val="008774"/>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latin typeface="Proxima Nova"/>
                          <a:ea typeface="Proxima Nova"/>
                          <a:cs typeface="Proxima Nova"/>
                          <a:sym typeface="Proxima Nova"/>
                        </a:rPr>
                        <a:t>Dev &amp; Prod Environments</a:t>
                      </a:r>
                      <a:endParaRPr>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Divergent</a:t>
                      </a:r>
                      <a:endParaRPr>
                        <a:solidFill>
                          <a:schemeClr val="accent3"/>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8774"/>
                          </a:solidFill>
                          <a:latin typeface="Proxima Nova"/>
                          <a:ea typeface="Proxima Nova"/>
                          <a:cs typeface="Proxima Nova"/>
                          <a:sym typeface="Proxima Nova"/>
                        </a:rPr>
                        <a:t>Similar</a:t>
                      </a:r>
                      <a:endParaRPr>
                        <a:solidFill>
                          <a:srgbClr val="008774"/>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76" name="Google Shape;776;p56"/>
          <p:cNvSpPr/>
          <p:nvPr/>
        </p:nvSpPr>
        <p:spPr>
          <a:xfrm>
            <a:off x="4044100" y="580815"/>
            <a:ext cx="497100" cy="497100"/>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777" name="Google Shape;777;p56"/>
          <p:cNvSpPr/>
          <p:nvPr/>
        </p:nvSpPr>
        <p:spPr>
          <a:xfrm>
            <a:off x="5891500" y="625965"/>
            <a:ext cx="497100" cy="406800"/>
          </a:xfrm>
          <a:custGeom>
            <a:avLst/>
            <a:gdLst/>
            <a:ahLst/>
            <a:cxnLst/>
            <a:rect l="l" t="t" r="r" b="b"/>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778" name="Google Shape;778;p56"/>
          <p:cNvSpPr/>
          <p:nvPr/>
        </p:nvSpPr>
        <p:spPr>
          <a:xfrm>
            <a:off x="7796202" y="625965"/>
            <a:ext cx="406800" cy="406800"/>
          </a:xfrm>
          <a:custGeom>
            <a:avLst/>
            <a:gdLst/>
            <a:ahLst/>
            <a:cxnLst/>
            <a:rect l="l" t="t" r="r" b="b"/>
            <a:pathLst>
              <a:path w="120000" h="120000" extrusionOk="0">
                <a:moveTo>
                  <a:pt x="73638" y="87272"/>
                </a:moveTo>
                <a:lnTo>
                  <a:pt x="57272" y="87272"/>
                </a:lnTo>
                <a:cubicBezTo>
                  <a:pt x="55766" y="87272"/>
                  <a:pt x="54544" y="88494"/>
                  <a:pt x="54544" y="90000"/>
                </a:cubicBezTo>
                <a:cubicBezTo>
                  <a:pt x="54544" y="91511"/>
                  <a:pt x="55766" y="92727"/>
                  <a:pt x="57272" y="92727"/>
                </a:cubicBezTo>
                <a:lnTo>
                  <a:pt x="73638" y="92727"/>
                </a:lnTo>
                <a:cubicBezTo>
                  <a:pt x="75138" y="92727"/>
                  <a:pt x="76361" y="91511"/>
                  <a:pt x="76361" y="90000"/>
                </a:cubicBezTo>
                <a:cubicBezTo>
                  <a:pt x="76361" y="88494"/>
                  <a:pt x="75138" y="87272"/>
                  <a:pt x="73638" y="87272"/>
                </a:cubicBezTo>
                <a:moveTo>
                  <a:pt x="54544" y="68183"/>
                </a:moveTo>
                <a:cubicBezTo>
                  <a:pt x="54544" y="67288"/>
                  <a:pt x="54088" y="66533"/>
                  <a:pt x="53427" y="66038"/>
                </a:cubicBezTo>
                <a:lnTo>
                  <a:pt x="53455" y="66000"/>
                </a:lnTo>
                <a:lnTo>
                  <a:pt x="31638" y="49638"/>
                </a:lnTo>
                <a:lnTo>
                  <a:pt x="31611" y="49672"/>
                </a:lnTo>
                <a:cubicBezTo>
                  <a:pt x="31155" y="49333"/>
                  <a:pt x="30616" y="49088"/>
                  <a:pt x="30000" y="49088"/>
                </a:cubicBezTo>
                <a:cubicBezTo>
                  <a:pt x="28494" y="49088"/>
                  <a:pt x="27272" y="50311"/>
                  <a:pt x="27272" y="51816"/>
                </a:cubicBezTo>
                <a:cubicBezTo>
                  <a:pt x="27272" y="52711"/>
                  <a:pt x="27727" y="53466"/>
                  <a:pt x="28388" y="53961"/>
                </a:cubicBezTo>
                <a:lnTo>
                  <a:pt x="28361" y="54000"/>
                </a:lnTo>
                <a:lnTo>
                  <a:pt x="47272" y="68183"/>
                </a:lnTo>
                <a:lnTo>
                  <a:pt x="28361" y="82366"/>
                </a:lnTo>
                <a:lnTo>
                  <a:pt x="28388" y="82400"/>
                </a:lnTo>
                <a:cubicBezTo>
                  <a:pt x="27727" y="82900"/>
                  <a:pt x="27272" y="83655"/>
                  <a:pt x="27272" y="84544"/>
                </a:cubicBezTo>
                <a:cubicBezTo>
                  <a:pt x="27272" y="86055"/>
                  <a:pt x="28494" y="87272"/>
                  <a:pt x="30000" y="87272"/>
                </a:cubicBezTo>
                <a:cubicBezTo>
                  <a:pt x="30616" y="87272"/>
                  <a:pt x="31150" y="87033"/>
                  <a:pt x="31611" y="86688"/>
                </a:cubicBezTo>
                <a:lnTo>
                  <a:pt x="31638" y="86727"/>
                </a:lnTo>
                <a:lnTo>
                  <a:pt x="53455" y="70366"/>
                </a:lnTo>
                <a:lnTo>
                  <a:pt x="53427" y="70327"/>
                </a:lnTo>
                <a:cubicBezTo>
                  <a:pt x="54088" y="69827"/>
                  <a:pt x="54544" y="69072"/>
                  <a:pt x="54544" y="68183"/>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779" name="Google Shape;779;p56"/>
          <p:cNvSpPr txBox="1"/>
          <p:nvPr/>
        </p:nvSpPr>
        <p:spPr>
          <a:xfrm>
            <a:off x="3488800" y="1114458"/>
            <a:ext cx="16077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roxima Nova"/>
                <a:ea typeface="Proxima Nova"/>
                <a:cs typeface="Proxima Nova"/>
                <a:sym typeface="Proxima Nova"/>
              </a:rPr>
              <a:t>Time</a:t>
            </a:r>
            <a:endParaRPr b="1">
              <a:latin typeface="Proxima Nova"/>
              <a:ea typeface="Proxima Nova"/>
              <a:cs typeface="Proxima Nova"/>
              <a:sym typeface="Proxima Nova"/>
            </a:endParaRPr>
          </a:p>
        </p:txBody>
      </p:sp>
      <p:sp>
        <p:nvSpPr>
          <p:cNvPr id="780" name="Google Shape;780;p56"/>
          <p:cNvSpPr txBox="1"/>
          <p:nvPr/>
        </p:nvSpPr>
        <p:spPr>
          <a:xfrm>
            <a:off x="5336200" y="1114458"/>
            <a:ext cx="16077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roxima Nova"/>
                <a:ea typeface="Proxima Nova"/>
                <a:cs typeface="Proxima Nova"/>
                <a:sym typeface="Proxima Nova"/>
              </a:rPr>
              <a:t>Personnel</a:t>
            </a:r>
            <a:endParaRPr b="1">
              <a:latin typeface="Proxima Nova"/>
              <a:ea typeface="Proxima Nova"/>
              <a:cs typeface="Proxima Nova"/>
              <a:sym typeface="Proxima Nova"/>
            </a:endParaRPr>
          </a:p>
        </p:txBody>
      </p:sp>
      <p:sp>
        <p:nvSpPr>
          <p:cNvPr id="781" name="Google Shape;781;p56"/>
          <p:cNvSpPr txBox="1"/>
          <p:nvPr/>
        </p:nvSpPr>
        <p:spPr>
          <a:xfrm>
            <a:off x="7195750" y="1114458"/>
            <a:ext cx="16077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roxima Nova"/>
                <a:ea typeface="Proxima Nova"/>
                <a:cs typeface="Proxima Nova"/>
                <a:sym typeface="Proxima Nova"/>
              </a:rPr>
              <a:t>Technology</a:t>
            </a:r>
            <a:endParaRPr b="1">
              <a:latin typeface="Proxima Nova"/>
              <a:ea typeface="Proxima Nova"/>
              <a:cs typeface="Proxima Nova"/>
              <a:sym typeface="Proxima Nova"/>
            </a:endParaRPr>
          </a:p>
        </p:txBody>
      </p:sp>
      <p:sp>
        <p:nvSpPr>
          <p:cNvPr id="782" name="Google Shape;782;p56"/>
          <p:cNvSpPr txBox="1"/>
          <p:nvPr/>
        </p:nvSpPr>
        <p:spPr>
          <a:xfrm>
            <a:off x="3488800" y="1501572"/>
            <a:ext cx="1607700" cy="8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Developer changes takes day, weeks or months to get into production.</a:t>
            </a:r>
            <a:endParaRPr sz="1200">
              <a:latin typeface="Proxima Nova"/>
              <a:ea typeface="Proxima Nova"/>
              <a:cs typeface="Proxima Nova"/>
              <a:sym typeface="Proxima Nova"/>
            </a:endParaRPr>
          </a:p>
        </p:txBody>
      </p:sp>
      <p:sp>
        <p:nvSpPr>
          <p:cNvPr id="783" name="Google Shape;783;p56"/>
          <p:cNvSpPr txBox="1"/>
          <p:nvPr/>
        </p:nvSpPr>
        <p:spPr>
          <a:xfrm>
            <a:off x="5336200" y="1501572"/>
            <a:ext cx="1607700" cy="8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Developers develop code and Ops deploys code in Silos.</a:t>
            </a:r>
            <a:endParaRPr sz="1200">
              <a:latin typeface="Proxima Nova"/>
              <a:ea typeface="Proxima Nova"/>
              <a:cs typeface="Proxima Nova"/>
              <a:sym typeface="Proxima Nova"/>
            </a:endParaRPr>
          </a:p>
        </p:txBody>
      </p:sp>
      <p:sp>
        <p:nvSpPr>
          <p:cNvPr id="784" name="Google Shape;784;p56"/>
          <p:cNvSpPr txBox="1"/>
          <p:nvPr/>
        </p:nvSpPr>
        <p:spPr>
          <a:xfrm>
            <a:off x="7183600" y="1501572"/>
            <a:ext cx="1607700" cy="12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Developers use one technology in lower environments and company uses another in prod (i.e windows to linux)</a:t>
            </a:r>
            <a:endParaRPr sz="120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7"/>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a:t>
            </a:r>
            <a:endParaRPr/>
          </a:p>
          <a:p>
            <a:pPr marL="0" lvl="0" indent="0" algn="l" rtl="0">
              <a:spcBef>
                <a:spcPts val="0"/>
              </a:spcBef>
              <a:spcAft>
                <a:spcPts val="0"/>
              </a:spcAft>
              <a:buNone/>
            </a:pPr>
            <a:r>
              <a:rPr lang="en"/>
              <a:t>Logs</a:t>
            </a:r>
            <a:endParaRPr/>
          </a:p>
        </p:txBody>
      </p:sp>
      <p:sp>
        <p:nvSpPr>
          <p:cNvPr id="790" name="Google Shape;790;p57"/>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Treat logs as event stream</a:t>
            </a:r>
            <a:endParaRPr/>
          </a:p>
        </p:txBody>
      </p:sp>
      <p:sp>
        <p:nvSpPr>
          <p:cNvPr id="791" name="Google Shape;791;p57"/>
          <p:cNvSpPr/>
          <p:nvPr/>
        </p:nvSpPr>
        <p:spPr>
          <a:xfrm>
            <a:off x="3954650" y="1198650"/>
            <a:ext cx="4264500" cy="1495200"/>
          </a:xfrm>
          <a:prstGeom prst="roundRect">
            <a:avLst>
              <a:gd name="adj" fmla="val 1883"/>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792" name="Google Shape;792;p57"/>
          <p:cNvSpPr/>
          <p:nvPr/>
        </p:nvSpPr>
        <p:spPr>
          <a:xfrm>
            <a:off x="5457125" y="1301754"/>
            <a:ext cx="1246800" cy="1054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793" name="Google Shape;793;p57"/>
          <p:cNvSpPr/>
          <p:nvPr/>
        </p:nvSpPr>
        <p:spPr>
          <a:xfrm>
            <a:off x="4075750" y="1307079"/>
            <a:ext cx="1246800" cy="1054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grpSp>
        <p:nvGrpSpPr>
          <p:cNvPr id="794" name="Google Shape;794;p57"/>
          <p:cNvGrpSpPr/>
          <p:nvPr/>
        </p:nvGrpSpPr>
        <p:grpSpPr>
          <a:xfrm>
            <a:off x="4274038" y="1436543"/>
            <a:ext cx="850200" cy="750600"/>
            <a:chOff x="5517175" y="3997525"/>
            <a:chExt cx="850200" cy="750600"/>
          </a:xfrm>
        </p:grpSpPr>
        <p:sp>
          <p:nvSpPr>
            <p:cNvPr id="795" name="Google Shape;795;p57"/>
            <p:cNvSpPr/>
            <p:nvPr/>
          </p:nvSpPr>
          <p:spPr>
            <a:xfrm>
              <a:off x="5517175" y="3997525"/>
              <a:ext cx="850200" cy="750600"/>
            </a:xfrm>
            <a:prstGeom prst="cube">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6" name="Google Shape;796;p57"/>
            <p:cNvPicPr preferRelativeResize="0"/>
            <p:nvPr/>
          </p:nvPicPr>
          <p:blipFill>
            <a:blip r:embed="rId3">
              <a:alphaModFix/>
            </a:blip>
            <a:stretch>
              <a:fillRect/>
            </a:stretch>
          </p:blipFill>
          <p:spPr>
            <a:xfrm>
              <a:off x="5588675" y="4209600"/>
              <a:ext cx="502475" cy="502475"/>
            </a:xfrm>
            <a:prstGeom prst="rect">
              <a:avLst/>
            </a:prstGeom>
            <a:noFill/>
            <a:ln>
              <a:noFill/>
            </a:ln>
          </p:spPr>
        </p:pic>
      </p:grpSp>
      <p:sp>
        <p:nvSpPr>
          <p:cNvPr id="797" name="Google Shape;797;p57"/>
          <p:cNvSpPr/>
          <p:nvPr/>
        </p:nvSpPr>
        <p:spPr>
          <a:xfrm>
            <a:off x="5631084" y="1413291"/>
            <a:ext cx="850200" cy="750600"/>
          </a:xfrm>
          <a:prstGeom prst="cube">
            <a:avLst>
              <a:gd name="adj" fmla="val 25000"/>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57"/>
          <p:cNvGrpSpPr/>
          <p:nvPr/>
        </p:nvGrpSpPr>
        <p:grpSpPr>
          <a:xfrm>
            <a:off x="4926249" y="362317"/>
            <a:ext cx="2321175" cy="491315"/>
            <a:chOff x="1265103" y="558271"/>
            <a:chExt cx="2655199" cy="562017"/>
          </a:xfrm>
        </p:grpSpPr>
        <p:sp>
          <p:nvSpPr>
            <p:cNvPr id="799" name="Google Shape;799;p57"/>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7"/>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7"/>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7"/>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7"/>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7"/>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7"/>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7"/>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7"/>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57"/>
          <p:cNvSpPr txBox="1"/>
          <p:nvPr/>
        </p:nvSpPr>
        <p:spPr>
          <a:xfrm>
            <a:off x="4364425" y="3957375"/>
            <a:ext cx="4311900" cy="8562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Apps shouldn’t manage logs</a:t>
            </a:r>
            <a:endParaRPr>
              <a:latin typeface="Proxima Nova"/>
              <a:ea typeface="Proxima Nova"/>
              <a:cs typeface="Proxima Nova"/>
              <a:sym typeface="Proxima Nova"/>
            </a:endParaRPr>
          </a:p>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No routing or storage for logs</a:t>
            </a:r>
            <a:endParaRPr>
              <a:latin typeface="Proxima Nova"/>
              <a:ea typeface="Proxima Nova"/>
              <a:cs typeface="Proxima Nova"/>
              <a:sym typeface="Proxima Nova"/>
            </a:endParaRPr>
          </a:p>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Unbuffered event stream to stdout</a:t>
            </a:r>
            <a:endParaRPr>
              <a:latin typeface="Proxima Nova"/>
              <a:ea typeface="Proxima Nova"/>
              <a:cs typeface="Proxima Nova"/>
              <a:sym typeface="Proxima Nova"/>
            </a:endParaRPr>
          </a:p>
        </p:txBody>
      </p:sp>
      <p:sp>
        <p:nvSpPr>
          <p:cNvPr id="823" name="Google Shape;823;p57"/>
          <p:cNvSpPr/>
          <p:nvPr/>
        </p:nvSpPr>
        <p:spPr>
          <a:xfrm>
            <a:off x="6838500" y="1301754"/>
            <a:ext cx="1246800" cy="1054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grpSp>
        <p:nvGrpSpPr>
          <p:cNvPr id="824" name="Google Shape;824;p57"/>
          <p:cNvGrpSpPr/>
          <p:nvPr/>
        </p:nvGrpSpPr>
        <p:grpSpPr>
          <a:xfrm>
            <a:off x="7036789" y="1413298"/>
            <a:ext cx="850200" cy="750600"/>
            <a:chOff x="5364775" y="3845125"/>
            <a:chExt cx="850200" cy="750600"/>
          </a:xfrm>
        </p:grpSpPr>
        <p:sp>
          <p:nvSpPr>
            <p:cNvPr id="825" name="Google Shape;825;p57"/>
            <p:cNvSpPr/>
            <p:nvPr/>
          </p:nvSpPr>
          <p:spPr>
            <a:xfrm>
              <a:off x="5364775" y="3845125"/>
              <a:ext cx="850200" cy="7506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6" name="Google Shape;826;p57"/>
            <p:cNvPicPr preferRelativeResize="0"/>
            <p:nvPr/>
          </p:nvPicPr>
          <p:blipFill>
            <a:blip r:embed="rId4">
              <a:alphaModFix/>
            </a:blip>
            <a:stretch>
              <a:fillRect/>
            </a:stretch>
          </p:blipFill>
          <p:spPr>
            <a:xfrm>
              <a:off x="5407629" y="4101901"/>
              <a:ext cx="664500" cy="442554"/>
            </a:xfrm>
            <a:prstGeom prst="rect">
              <a:avLst/>
            </a:prstGeom>
            <a:noFill/>
            <a:ln>
              <a:noFill/>
            </a:ln>
          </p:spPr>
        </p:pic>
      </p:grpSp>
      <p:cxnSp>
        <p:nvCxnSpPr>
          <p:cNvPr id="827" name="Google Shape;827;p57"/>
          <p:cNvCxnSpPr/>
          <p:nvPr/>
        </p:nvCxnSpPr>
        <p:spPr>
          <a:xfrm>
            <a:off x="4699150" y="2361879"/>
            <a:ext cx="4800" cy="885300"/>
          </a:xfrm>
          <a:prstGeom prst="straightConnector1">
            <a:avLst/>
          </a:prstGeom>
          <a:noFill/>
          <a:ln w="19050" cap="flat" cmpd="sng">
            <a:solidFill>
              <a:srgbClr val="434343"/>
            </a:solidFill>
            <a:prstDash val="dash"/>
            <a:round/>
            <a:headEnd type="none" w="med" len="med"/>
            <a:tailEnd type="triangle" w="med" len="med"/>
          </a:ln>
        </p:spPr>
      </p:cxnSp>
      <p:sp>
        <p:nvSpPr>
          <p:cNvPr id="828" name="Google Shape;828;p57"/>
          <p:cNvSpPr/>
          <p:nvPr/>
        </p:nvSpPr>
        <p:spPr>
          <a:xfrm>
            <a:off x="4576712" y="3408277"/>
            <a:ext cx="249300" cy="456900"/>
          </a:xfrm>
          <a:custGeom>
            <a:avLst/>
            <a:gdLst/>
            <a:ahLst/>
            <a:cxnLst/>
            <a:rect l="l" t="t" r="r" b="b"/>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829" name="Google Shape;829;p57"/>
          <p:cNvSpPr/>
          <p:nvPr/>
        </p:nvSpPr>
        <p:spPr>
          <a:xfrm>
            <a:off x="5962186" y="3408277"/>
            <a:ext cx="249300" cy="456900"/>
          </a:xfrm>
          <a:custGeom>
            <a:avLst/>
            <a:gdLst/>
            <a:ahLst/>
            <a:cxnLst/>
            <a:rect l="l" t="t" r="r" b="b"/>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830" name="Google Shape;830;p57"/>
          <p:cNvSpPr/>
          <p:nvPr/>
        </p:nvSpPr>
        <p:spPr>
          <a:xfrm>
            <a:off x="7372075" y="3408277"/>
            <a:ext cx="249300" cy="456900"/>
          </a:xfrm>
          <a:custGeom>
            <a:avLst/>
            <a:gdLst/>
            <a:ahLst/>
            <a:cxnLst/>
            <a:rect l="l" t="t" r="r" b="b"/>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cxnSp>
        <p:nvCxnSpPr>
          <p:cNvPr id="831" name="Google Shape;831;p57"/>
          <p:cNvCxnSpPr/>
          <p:nvPr/>
        </p:nvCxnSpPr>
        <p:spPr>
          <a:xfrm>
            <a:off x="6091980" y="2355654"/>
            <a:ext cx="4800" cy="885300"/>
          </a:xfrm>
          <a:prstGeom prst="straightConnector1">
            <a:avLst/>
          </a:prstGeom>
          <a:noFill/>
          <a:ln w="19050" cap="flat" cmpd="sng">
            <a:solidFill>
              <a:srgbClr val="434343"/>
            </a:solidFill>
            <a:prstDash val="dash"/>
            <a:round/>
            <a:headEnd type="none" w="med" len="med"/>
            <a:tailEnd type="triangle" w="med" len="med"/>
          </a:ln>
        </p:spPr>
      </p:cxnSp>
      <p:cxnSp>
        <p:nvCxnSpPr>
          <p:cNvPr id="832" name="Google Shape;832;p57"/>
          <p:cNvCxnSpPr/>
          <p:nvPr/>
        </p:nvCxnSpPr>
        <p:spPr>
          <a:xfrm>
            <a:off x="7494325" y="2363793"/>
            <a:ext cx="4800" cy="885300"/>
          </a:xfrm>
          <a:prstGeom prst="straightConnector1">
            <a:avLst/>
          </a:prstGeom>
          <a:noFill/>
          <a:ln w="19050" cap="flat" cmpd="sng">
            <a:solidFill>
              <a:srgbClr val="434343"/>
            </a:solidFill>
            <a:prstDash val="dash"/>
            <a:round/>
            <a:headEnd type="none" w="med" len="med"/>
            <a:tailEnd type="triangle" w="med" len="med"/>
          </a:ln>
        </p:spPr>
      </p:cxnSp>
      <p:pic>
        <p:nvPicPr>
          <p:cNvPr id="833" name="Google Shape;833;p57"/>
          <p:cNvPicPr preferRelativeResize="0"/>
          <p:nvPr/>
        </p:nvPicPr>
        <p:blipFill>
          <a:blip r:embed="rId5">
            <a:alphaModFix/>
          </a:blip>
          <a:stretch>
            <a:fillRect/>
          </a:stretch>
        </p:blipFill>
        <p:spPr>
          <a:xfrm>
            <a:off x="5614925" y="1503600"/>
            <a:ext cx="750600" cy="750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8"/>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Admin Processes</a:t>
            </a:r>
            <a:endParaRPr/>
          </a:p>
        </p:txBody>
      </p:sp>
      <p:sp>
        <p:nvSpPr>
          <p:cNvPr id="839" name="Google Shape;839;p58"/>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Run admin/management tasks as one-off processes</a:t>
            </a:r>
            <a:endParaRPr/>
          </a:p>
        </p:txBody>
      </p:sp>
      <p:sp>
        <p:nvSpPr>
          <p:cNvPr id="840" name="Google Shape;840;p58"/>
          <p:cNvSpPr/>
          <p:nvPr/>
        </p:nvSpPr>
        <p:spPr>
          <a:xfrm>
            <a:off x="3472925" y="1564625"/>
            <a:ext cx="3273900" cy="27273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841" name="Google Shape;841;p58"/>
          <p:cNvGrpSpPr/>
          <p:nvPr/>
        </p:nvGrpSpPr>
        <p:grpSpPr>
          <a:xfrm>
            <a:off x="3535940" y="850125"/>
            <a:ext cx="2507836" cy="530825"/>
            <a:chOff x="1265103" y="558271"/>
            <a:chExt cx="2655199" cy="562017"/>
          </a:xfrm>
        </p:grpSpPr>
        <p:sp>
          <p:nvSpPr>
            <p:cNvPr id="842" name="Google Shape;842;p58"/>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8"/>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8"/>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8"/>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8"/>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8"/>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8"/>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8"/>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8"/>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8"/>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8"/>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8"/>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8"/>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8"/>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8"/>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8"/>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8"/>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8"/>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8"/>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8"/>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8"/>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8"/>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8"/>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 name="Google Shape;865;p58"/>
          <p:cNvSpPr/>
          <p:nvPr/>
        </p:nvSpPr>
        <p:spPr>
          <a:xfrm>
            <a:off x="3602425" y="1715700"/>
            <a:ext cx="664500" cy="621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66" name="Google Shape;866;p58"/>
          <p:cNvSpPr/>
          <p:nvPr/>
        </p:nvSpPr>
        <p:spPr>
          <a:xfrm>
            <a:off x="4353950" y="1717025"/>
            <a:ext cx="664500" cy="621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67" name="Google Shape;867;p58"/>
          <p:cNvSpPr/>
          <p:nvPr/>
        </p:nvSpPr>
        <p:spPr>
          <a:xfrm>
            <a:off x="5105475" y="1715700"/>
            <a:ext cx="664500" cy="621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68" name="Google Shape;868;p58"/>
          <p:cNvSpPr/>
          <p:nvPr/>
        </p:nvSpPr>
        <p:spPr>
          <a:xfrm>
            <a:off x="3755574" y="1836825"/>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8"/>
          <p:cNvSpPr/>
          <p:nvPr/>
        </p:nvSpPr>
        <p:spPr>
          <a:xfrm>
            <a:off x="3895409" y="3053075"/>
            <a:ext cx="1157400" cy="1076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pic>
        <p:nvPicPr>
          <p:cNvPr id="870" name="Google Shape;870;p58"/>
          <p:cNvPicPr preferRelativeResize="0"/>
          <p:nvPr/>
        </p:nvPicPr>
        <p:blipFill>
          <a:blip r:embed="rId3">
            <a:alphaModFix/>
          </a:blip>
          <a:stretch>
            <a:fillRect/>
          </a:stretch>
        </p:blipFill>
        <p:spPr>
          <a:xfrm>
            <a:off x="4141859" y="3257873"/>
            <a:ext cx="664500" cy="667097"/>
          </a:xfrm>
          <a:prstGeom prst="rect">
            <a:avLst/>
          </a:prstGeom>
          <a:noFill/>
          <a:ln>
            <a:noFill/>
          </a:ln>
        </p:spPr>
      </p:pic>
      <p:cxnSp>
        <p:nvCxnSpPr>
          <p:cNvPr id="871" name="Google Shape;871;p58"/>
          <p:cNvCxnSpPr>
            <a:stCxn id="872" idx="3"/>
            <a:endCxn id="870" idx="0"/>
          </p:cNvCxnSpPr>
          <p:nvPr/>
        </p:nvCxnSpPr>
        <p:spPr>
          <a:xfrm rot="5400000">
            <a:off x="4026274" y="2642775"/>
            <a:ext cx="1062900" cy="167400"/>
          </a:xfrm>
          <a:prstGeom prst="curvedConnector3">
            <a:avLst>
              <a:gd name="adj1" fmla="val 49998"/>
            </a:avLst>
          </a:prstGeom>
          <a:noFill/>
          <a:ln w="9525" cap="flat" cmpd="sng">
            <a:solidFill>
              <a:schemeClr val="dk2"/>
            </a:solidFill>
            <a:prstDash val="solid"/>
            <a:round/>
            <a:headEnd type="none" w="med" len="med"/>
            <a:tailEnd type="none" w="med" len="med"/>
          </a:ln>
        </p:spPr>
      </p:cxnSp>
      <p:sp>
        <p:nvSpPr>
          <p:cNvPr id="873" name="Google Shape;873;p58"/>
          <p:cNvSpPr txBox="1"/>
          <p:nvPr/>
        </p:nvSpPr>
        <p:spPr>
          <a:xfrm>
            <a:off x="6879875" y="1566325"/>
            <a:ext cx="2202600" cy="18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Admin Tasks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DB Migrations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Running a console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Clean-up scripts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Versioned with App</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Boot Actuators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Boot DevTools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872" name="Google Shape;872;p58"/>
          <p:cNvSpPr/>
          <p:nvPr/>
        </p:nvSpPr>
        <p:spPr>
          <a:xfrm>
            <a:off x="4507099" y="1836825"/>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8"/>
          <p:cNvSpPr/>
          <p:nvPr/>
        </p:nvSpPr>
        <p:spPr>
          <a:xfrm>
            <a:off x="5258624" y="1836825"/>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8"/>
          <p:cNvSpPr/>
          <p:nvPr/>
        </p:nvSpPr>
        <p:spPr>
          <a:xfrm>
            <a:off x="5878000" y="1717025"/>
            <a:ext cx="664500" cy="621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76" name="Google Shape;876;p58"/>
          <p:cNvSpPr/>
          <p:nvPr/>
        </p:nvSpPr>
        <p:spPr>
          <a:xfrm>
            <a:off x="6031149" y="1838150"/>
            <a:ext cx="358200" cy="358200"/>
          </a:xfrm>
          <a:prstGeom prst="cube">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8"/>
          <p:cNvSpPr/>
          <p:nvPr/>
        </p:nvSpPr>
        <p:spPr>
          <a:xfrm>
            <a:off x="5150478" y="3053075"/>
            <a:ext cx="1157400" cy="1076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pic>
        <p:nvPicPr>
          <p:cNvPr id="878" name="Google Shape;878;p58"/>
          <p:cNvPicPr preferRelativeResize="0"/>
          <p:nvPr/>
        </p:nvPicPr>
        <p:blipFill>
          <a:blip r:embed="rId4">
            <a:alphaModFix/>
          </a:blip>
          <a:stretch>
            <a:fillRect/>
          </a:stretch>
        </p:blipFill>
        <p:spPr>
          <a:xfrm>
            <a:off x="5396925" y="3259175"/>
            <a:ext cx="664500" cy="664500"/>
          </a:xfrm>
          <a:prstGeom prst="rect">
            <a:avLst/>
          </a:prstGeom>
          <a:noFill/>
          <a:ln>
            <a:noFill/>
          </a:ln>
        </p:spPr>
      </p:pic>
      <p:cxnSp>
        <p:nvCxnSpPr>
          <p:cNvPr id="879" name="Google Shape;879;p58"/>
          <p:cNvCxnSpPr>
            <a:stCxn id="876" idx="3"/>
            <a:endCxn id="878" idx="0"/>
          </p:cNvCxnSpPr>
          <p:nvPr/>
        </p:nvCxnSpPr>
        <p:spPr>
          <a:xfrm rot="5400000">
            <a:off x="5415924" y="2509700"/>
            <a:ext cx="1062900" cy="436200"/>
          </a:xfrm>
          <a:prstGeom prst="curvedConnector3">
            <a:avLst>
              <a:gd name="adj1" fmla="val 49996"/>
            </a:avLst>
          </a:prstGeom>
          <a:noFill/>
          <a:ln w="9525" cap="flat" cmpd="sng">
            <a:solidFill>
              <a:schemeClr val="accent5"/>
            </a:solidFill>
            <a:prstDash val="solid"/>
            <a:round/>
            <a:headEnd type="none" w="med" len="med"/>
            <a:tailEnd type="none" w="med" len="med"/>
          </a:ln>
        </p:spPr>
      </p:cxnSp>
      <p:cxnSp>
        <p:nvCxnSpPr>
          <p:cNvPr id="880" name="Google Shape;880;p58"/>
          <p:cNvCxnSpPr>
            <a:stCxn id="874" idx="3"/>
            <a:endCxn id="878" idx="0"/>
          </p:cNvCxnSpPr>
          <p:nvPr/>
        </p:nvCxnSpPr>
        <p:spPr>
          <a:xfrm rot="-5400000" flipH="1">
            <a:off x="5029049" y="2558925"/>
            <a:ext cx="1064100" cy="336300"/>
          </a:xfrm>
          <a:prstGeom prst="curvedConnector3">
            <a:avLst>
              <a:gd name="adj1" fmla="val 5000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800"/>
            </a:pPr>
            <a:r>
              <a:rPr lang="en-US" sz="2500" dirty="0">
                <a:sym typeface="Arial"/>
              </a:rPr>
              <a:t>Writing Twelve Factor ASP.NET Applications</a:t>
            </a:r>
            <a:endParaRPr sz="2500" dirty="0"/>
          </a:p>
        </p:txBody>
      </p:sp>
      <p:sp>
        <p:nvSpPr>
          <p:cNvPr id="260" name="Shape 260"/>
          <p:cNvSpPr txBox="1">
            <a:spLocks noGrp="1"/>
          </p:cNvSpPr>
          <p:nvPr>
            <p:ph type="body" idx="1"/>
          </p:nvPr>
        </p:nvSpPr>
        <p:spPr>
          <a:prstGeom prst="rect">
            <a:avLst/>
          </a:prstGeom>
          <a:noFill/>
          <a:ln>
            <a:noFill/>
          </a:ln>
        </p:spPr>
        <p:txBody>
          <a:bodyPr spcFirstLastPara="1" wrap="square" lIns="68569" tIns="34275" rIns="68569" bIns="34275" anchor="t" anchorCtr="0">
            <a:noAutofit/>
          </a:bodyPr>
          <a:lstStyle/>
          <a:p>
            <a:pPr marL="177795" indent="-152396">
              <a:lnSpc>
                <a:spcPct val="80000"/>
              </a:lnSpc>
              <a:buClr>
                <a:schemeClr val="lt1"/>
              </a:buClr>
              <a:buSzPts val="1600"/>
              <a:buFont typeface="Arial"/>
              <a:buChar char="•"/>
            </a:pPr>
            <a:r>
              <a:rPr lang="en-US" sz="1200" dirty="0">
                <a:solidFill>
                  <a:schemeClr val="lt1"/>
                </a:solidFill>
                <a:latin typeface="Arial"/>
                <a:ea typeface="Arial"/>
                <a:cs typeface="Arial"/>
                <a:sym typeface="Arial"/>
              </a:rPr>
              <a:t>Avoid in-process session state*</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For ASP.NET override </a:t>
            </a:r>
            <a:r>
              <a:rPr lang="en-US" sz="1200" dirty="0" err="1">
                <a:solidFill>
                  <a:schemeClr val="lt1"/>
                </a:solidFill>
                <a:latin typeface="Courier New"/>
                <a:ea typeface="Courier New"/>
                <a:cs typeface="Courier New"/>
                <a:sym typeface="Courier New"/>
              </a:rPr>
              <a:t>MachineKey</a:t>
            </a:r>
            <a:r>
              <a:rPr lang="en-US" sz="1200" dirty="0">
                <a:solidFill>
                  <a:schemeClr val="lt1"/>
                </a:solidFill>
                <a:latin typeface="Arial"/>
                <a:ea typeface="Arial"/>
                <a:cs typeface="Arial"/>
                <a:sym typeface="Arial"/>
              </a:rPr>
              <a:t> in </a:t>
            </a:r>
            <a:r>
              <a:rPr lang="en-US" sz="1200" dirty="0" err="1">
                <a:solidFill>
                  <a:schemeClr val="lt1"/>
                </a:solidFill>
                <a:latin typeface="Courier New"/>
                <a:ea typeface="Courier New"/>
                <a:cs typeface="Courier New"/>
                <a:sym typeface="Courier New"/>
              </a:rPr>
              <a:t>web.config</a:t>
            </a:r>
            <a:r>
              <a:rPr lang="en-US" sz="1200" dirty="0">
                <a:solidFill>
                  <a:schemeClr val="lt1"/>
                </a:solidFill>
                <a:latin typeface="Courier New"/>
                <a:ea typeface="Courier New"/>
                <a:cs typeface="Courier New"/>
                <a:sym typeface="Courier New"/>
              </a:rPr>
              <a:t> </a:t>
            </a:r>
            <a:r>
              <a:rPr lang="en-US" sz="1200" dirty="0">
                <a:solidFill>
                  <a:schemeClr val="lt1"/>
                </a:solidFill>
                <a:latin typeface="Arial"/>
                <a:ea typeface="Arial"/>
                <a:cs typeface="Arial"/>
                <a:sym typeface="Arial"/>
              </a:rPr>
              <a:t>and on ASP.NET Core avoid persisting keyring to filesystem*</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On ASP.NET avoid environment specific configuration in </a:t>
            </a:r>
            <a:r>
              <a:rPr lang="en-US" sz="1200" dirty="0" err="1">
                <a:solidFill>
                  <a:schemeClr val="lt1"/>
                </a:solidFill>
                <a:latin typeface="Courier New"/>
                <a:ea typeface="Courier New"/>
                <a:cs typeface="Courier New"/>
                <a:sym typeface="Courier New"/>
              </a:rPr>
              <a:t>web.config</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Integrated Windows Authentication</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the GAC</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custom IIS handlers</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anything that uses the Windows registry</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using local disk especially for storing application state*</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using any Windows specific or disk based logging*</a:t>
            </a:r>
            <a:endParaRPr dirty="0"/>
          </a:p>
          <a:p>
            <a:pPr marL="177795" indent="-152396">
              <a:lnSpc>
                <a:spcPct val="80000"/>
              </a:lnSpc>
              <a:spcBef>
                <a:spcPts val="800"/>
              </a:spcBef>
              <a:buClr>
                <a:schemeClr val="lt1"/>
              </a:buClr>
              <a:buSzPts val="1600"/>
              <a:buFont typeface="Arial"/>
              <a:buChar char="•"/>
            </a:pPr>
            <a:r>
              <a:rPr lang="en-US" sz="1200" dirty="0">
                <a:solidFill>
                  <a:schemeClr val="lt1"/>
                </a:solidFill>
                <a:latin typeface="Arial"/>
                <a:ea typeface="Arial"/>
                <a:cs typeface="Arial"/>
                <a:sym typeface="Arial"/>
              </a:rPr>
              <a:t>Avoid any libraries that can’t be bin deployable*</a:t>
            </a:r>
            <a:endParaRPr dirty="0"/>
          </a:p>
        </p:txBody>
      </p:sp>
    </p:spTree>
  </p:cSld>
  <p:clrMapOvr>
    <a:overrideClrMapping bg1="lt1" tx1="dk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Shape 518"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519" name="Shape 519"/>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sp>
        <p:nvSpPr>
          <p:cNvPr id="520" name="Shape 520"/>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253E"/>
              </a:buClr>
              <a:buSzPts val="2500"/>
              <a:buFont typeface="Proxima Nova"/>
              <a:buNone/>
            </a:pPr>
            <a:r>
              <a:rPr lang="en-CA" sz="2500" b="0" i="0" u="none" strike="noStrike" cap="none">
                <a:solidFill>
                  <a:srgbClr val="00253E"/>
                </a:solidFill>
                <a:latin typeface="Proxima Nova"/>
                <a:ea typeface="Proxima Nova"/>
                <a:cs typeface="Proxima Nova"/>
                <a:sym typeface="Proxima Nova"/>
              </a:rPr>
              <a:t>Transforming How The World Builds Software</a:t>
            </a:r>
            <a:endParaRPr sz="2500" b="0" i="0" u="none" strike="noStrike" cap="none">
              <a:solidFill>
                <a:srgbClr val="00253E"/>
              </a:solidFill>
              <a:latin typeface="Proxima Nova"/>
              <a:ea typeface="Proxima Nova"/>
              <a:cs typeface="Proxima Nova"/>
              <a:sym typeface="Proxima Nova"/>
            </a:endParaRPr>
          </a:p>
        </p:txBody>
      </p:sp>
      <p:cxnSp>
        <p:nvCxnSpPr>
          <p:cNvPr id="521" name="Shape 521"/>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522" name="Shape 522"/>
          <p:cNvGrpSpPr/>
          <p:nvPr/>
        </p:nvGrpSpPr>
        <p:grpSpPr>
          <a:xfrm>
            <a:off x="3681215" y="1516127"/>
            <a:ext cx="1866239" cy="437131"/>
            <a:chOff x="1841475" y="2392725"/>
            <a:chExt cx="3928925" cy="920275"/>
          </a:xfrm>
        </p:grpSpPr>
        <p:sp>
          <p:nvSpPr>
            <p:cNvPr id="523" name="Shape 52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Shape 52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Shape 52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Shape 52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Shape 52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Shape 52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Shape 52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Shape 53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1" name="Shape 53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CA" sz="600" b="0" i="0" u="none" strike="noStrike" cap="none">
                <a:solidFill>
                  <a:schemeClr val="dk1"/>
                </a:solidFill>
                <a:latin typeface="Proxima Nova"/>
                <a:ea typeface="Proxima Nova"/>
                <a:cs typeface="Proxima Nova"/>
                <a:sym typeface="Proxima Nova"/>
              </a:rPr>
              <a:t>© Copyright 2017 Pivotal Software, Inc. All rights Reserved.</a:t>
            </a:r>
            <a:endParaRPr sz="600" b="0" i="0" u="none" strike="noStrike" cap="none">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CA" sz="2500" b="1" i="0" u="none" strike="noStrike" cap="none">
                <a:solidFill>
                  <a:schemeClr val="dk1"/>
                </a:solidFill>
                <a:latin typeface="Proxima Nova"/>
                <a:ea typeface="Proxima Nova"/>
                <a:cs typeface="Proxima Nova"/>
                <a:sym typeface="Proxima Nova"/>
              </a:rPr>
              <a:t>Monolith Technology Choice &amp; Scaling</a:t>
            </a:r>
            <a:endParaRPr sz="2500" b="1" i="0" u="none" strike="noStrike" cap="none">
              <a:solidFill>
                <a:schemeClr val="dk1"/>
              </a:solidFill>
              <a:latin typeface="Proxima Nova"/>
              <a:ea typeface="Proxima Nova"/>
              <a:cs typeface="Proxima Nova"/>
              <a:sym typeface="Proxima Nova"/>
            </a:endParaRPr>
          </a:p>
        </p:txBody>
      </p:sp>
      <p:sp>
        <p:nvSpPr>
          <p:cNvPr id="164" name="Shape 164"/>
          <p:cNvSpPr txBox="1"/>
          <p:nvPr/>
        </p:nvSpPr>
        <p:spPr>
          <a:xfrm>
            <a:off x="387880" y="2836334"/>
            <a:ext cx="8458200" cy="1778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CA" sz="1800" b="0" i="0" u="none" strike="noStrike" cap="none">
                <a:solidFill>
                  <a:srgbClr val="000000"/>
                </a:solidFill>
                <a:latin typeface="Arial"/>
                <a:ea typeface="Arial"/>
                <a:cs typeface="Arial"/>
                <a:sym typeface="Arial"/>
              </a:rPr>
              <a:t>A is </a:t>
            </a:r>
            <a:r>
              <a:rPr lang="en-CA" sz="1800" b="1" i="0" u="sng" strike="noStrike" cap="none">
                <a:solidFill>
                  <a:srgbClr val="000000"/>
                </a:solidFill>
                <a:latin typeface="Arial"/>
                <a:ea typeface="Arial"/>
                <a:cs typeface="Arial"/>
                <a:sym typeface="Arial"/>
              </a:rPr>
              <a:t>mission critical</a:t>
            </a:r>
            <a:r>
              <a:rPr lang="en-CA" sz="1800" b="0" i="0" u="none" strike="noStrike" cap="none">
                <a:solidFill>
                  <a:srgbClr val="000000"/>
                </a:solidFill>
                <a:latin typeface="Arial"/>
                <a:ea typeface="Arial"/>
                <a:cs typeface="Arial"/>
                <a:sym typeface="Arial"/>
              </a:rPr>
              <a:t> used all the time with </a:t>
            </a:r>
            <a:r>
              <a:rPr lang="en-CA" sz="1800" b="1" i="0" u="sng" strike="noStrike" cap="none">
                <a:solidFill>
                  <a:srgbClr val="000000"/>
                </a:solidFill>
                <a:latin typeface="Arial"/>
                <a:ea typeface="Arial"/>
                <a:cs typeface="Arial"/>
                <a:sym typeface="Arial"/>
              </a:rPr>
              <a:t>predictable load  </a:t>
            </a:r>
            <a:endParaRPr/>
          </a:p>
          <a:p>
            <a:pPr marL="285750" marR="0" lvl="0" indent="-285750" algn="l" rtl="0">
              <a:lnSpc>
                <a:spcPct val="100000"/>
              </a:lnSpc>
              <a:spcBef>
                <a:spcPts val="0"/>
              </a:spcBef>
              <a:spcAft>
                <a:spcPts val="0"/>
              </a:spcAft>
              <a:buClr>
                <a:srgbClr val="000000"/>
              </a:buClr>
              <a:buSzPts val="1800"/>
              <a:buFont typeface="Arial"/>
              <a:buChar char="•"/>
            </a:pPr>
            <a:r>
              <a:rPr lang="en-CA" sz="1800" b="0" i="0" u="none" strike="noStrike" cap="none">
                <a:solidFill>
                  <a:srgbClr val="000000"/>
                </a:solidFill>
                <a:latin typeface="Arial"/>
                <a:ea typeface="Arial"/>
                <a:cs typeface="Arial"/>
                <a:sym typeface="Arial"/>
              </a:rPr>
              <a:t>B is </a:t>
            </a:r>
            <a:r>
              <a:rPr lang="en-CA" sz="1800" b="1" i="0" u="sng" strike="noStrike" cap="none">
                <a:solidFill>
                  <a:srgbClr val="000000"/>
                </a:solidFill>
                <a:latin typeface="Arial"/>
                <a:ea typeface="Arial"/>
                <a:cs typeface="Arial"/>
                <a:sym typeface="Arial"/>
              </a:rPr>
              <a:t>mission critical</a:t>
            </a:r>
            <a:r>
              <a:rPr lang="en-CA" sz="1800" b="1" i="0" u="none" strike="noStrike" cap="none">
                <a:solidFill>
                  <a:srgbClr val="000000"/>
                </a:solidFill>
                <a:latin typeface="Arial"/>
                <a:ea typeface="Arial"/>
                <a:cs typeface="Arial"/>
                <a:sym typeface="Arial"/>
              </a:rPr>
              <a:t> </a:t>
            </a:r>
            <a:r>
              <a:rPr lang="en-CA" sz="1800" b="0" i="0" u="none" strike="noStrike" cap="none">
                <a:solidFill>
                  <a:srgbClr val="000000"/>
                </a:solidFill>
                <a:latin typeface="Arial"/>
                <a:ea typeface="Arial"/>
                <a:cs typeface="Arial"/>
                <a:sym typeface="Arial"/>
              </a:rPr>
              <a:t>with </a:t>
            </a:r>
            <a:r>
              <a:rPr lang="en-CA" sz="1800" b="1" i="0" u="sng" strike="noStrike" cap="none">
                <a:solidFill>
                  <a:srgbClr val="000000"/>
                </a:solidFill>
                <a:latin typeface="Arial"/>
                <a:ea typeface="Arial"/>
                <a:cs typeface="Arial"/>
                <a:sym typeface="Arial"/>
              </a:rPr>
              <a:t>spikey load </a:t>
            </a:r>
            <a:endParaRPr/>
          </a:p>
          <a:p>
            <a:pPr marL="285750" marR="0" lvl="0" indent="-285750" algn="l" rtl="0">
              <a:lnSpc>
                <a:spcPct val="100000"/>
              </a:lnSpc>
              <a:spcBef>
                <a:spcPts val="0"/>
              </a:spcBef>
              <a:spcAft>
                <a:spcPts val="0"/>
              </a:spcAft>
              <a:buClr>
                <a:srgbClr val="000000"/>
              </a:buClr>
              <a:buSzPts val="1800"/>
              <a:buFont typeface="Arial"/>
              <a:buChar char="•"/>
            </a:pPr>
            <a:r>
              <a:rPr lang="en-CA" sz="1800" b="0" i="0" u="none" strike="noStrike" cap="none">
                <a:solidFill>
                  <a:srgbClr val="000000"/>
                </a:solidFill>
                <a:latin typeface="Arial"/>
                <a:ea typeface="Arial"/>
                <a:cs typeface="Arial"/>
                <a:sym typeface="Arial"/>
              </a:rPr>
              <a:t>C is </a:t>
            </a:r>
            <a:r>
              <a:rPr lang="en-CA" sz="1800" b="1" i="0" u="sng" strike="noStrike" cap="none">
                <a:solidFill>
                  <a:srgbClr val="000000"/>
                </a:solidFill>
                <a:latin typeface="Arial"/>
                <a:ea typeface="Arial"/>
                <a:cs typeface="Arial"/>
                <a:sym typeface="Arial"/>
              </a:rPr>
              <a:t>mission critical</a:t>
            </a:r>
            <a:r>
              <a:rPr lang="en-CA" sz="1800" b="0" i="0" u="none" strike="noStrike" cap="none">
                <a:solidFill>
                  <a:srgbClr val="000000"/>
                </a:solidFill>
                <a:latin typeface="Arial"/>
                <a:ea typeface="Arial"/>
                <a:cs typeface="Arial"/>
                <a:sym typeface="Arial"/>
              </a:rPr>
              <a:t> with </a:t>
            </a:r>
            <a:r>
              <a:rPr lang="en-CA" sz="1800" b="1" i="0" u="sng" strike="noStrike" cap="none">
                <a:solidFill>
                  <a:srgbClr val="000000"/>
                </a:solidFill>
                <a:latin typeface="Arial"/>
                <a:ea typeface="Arial"/>
                <a:cs typeface="Arial"/>
                <a:sym typeface="Arial"/>
              </a:rPr>
              <a:t>low usage</a:t>
            </a:r>
            <a:r>
              <a:rPr lang="en-CA" sz="18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800"/>
              <a:buFont typeface="Arial"/>
              <a:buChar char="•"/>
            </a:pPr>
            <a:r>
              <a:rPr lang="en-CA" sz="1800" b="0" i="0" u="none" strike="noStrike" cap="none">
                <a:solidFill>
                  <a:srgbClr val="000000"/>
                </a:solidFill>
                <a:latin typeface="Arial"/>
                <a:ea typeface="Arial"/>
                <a:cs typeface="Arial"/>
                <a:sym typeface="Arial"/>
              </a:rPr>
              <a:t>D is </a:t>
            </a:r>
            <a:r>
              <a:rPr lang="en-CA" sz="1800" b="1" i="0" u="sng" strike="noStrike" cap="none">
                <a:solidFill>
                  <a:srgbClr val="000000"/>
                </a:solidFill>
                <a:latin typeface="Arial"/>
                <a:ea typeface="Arial"/>
                <a:cs typeface="Arial"/>
                <a:sym typeface="Arial"/>
              </a:rPr>
              <a:t>not mission critical</a:t>
            </a:r>
            <a:r>
              <a:rPr lang="en-CA" sz="1800" b="0" i="0" u="none" strike="noStrike" cap="none">
                <a:solidFill>
                  <a:srgbClr val="000000"/>
                </a:solidFill>
                <a:latin typeface="Arial"/>
                <a:ea typeface="Arial"/>
                <a:cs typeface="Arial"/>
                <a:sym typeface="Arial"/>
              </a:rPr>
              <a:t> and is </a:t>
            </a:r>
            <a:r>
              <a:rPr lang="en-CA" sz="1800" b="1" i="0" u="sng" strike="noStrike" cap="none">
                <a:solidFill>
                  <a:srgbClr val="000000"/>
                </a:solidFill>
                <a:latin typeface="Arial"/>
                <a:ea typeface="Arial"/>
                <a:cs typeface="Arial"/>
                <a:sym typeface="Arial"/>
              </a:rPr>
              <a:t>occasionally used </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65" name="Shape 165"/>
          <p:cNvGrpSpPr/>
          <p:nvPr/>
        </p:nvGrpSpPr>
        <p:grpSpPr>
          <a:xfrm>
            <a:off x="601116" y="1236744"/>
            <a:ext cx="1820328" cy="1142995"/>
            <a:chOff x="508000" y="1727200"/>
            <a:chExt cx="2455333" cy="1761067"/>
          </a:xfrm>
        </p:grpSpPr>
        <p:sp>
          <p:nvSpPr>
            <p:cNvPr id="166" name="Shape 166"/>
            <p:cNvSpPr/>
            <p:nvPr/>
          </p:nvSpPr>
          <p:spPr>
            <a:xfrm>
              <a:off x="508000" y="1727200"/>
              <a:ext cx="2455333" cy="1761067"/>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 name="Shape 167"/>
            <p:cNvSpPr/>
            <p:nvPr/>
          </p:nvSpPr>
          <p:spPr>
            <a:xfrm>
              <a:off x="924723" y="206842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sp>
          <p:nvSpPr>
            <p:cNvPr id="168" name="Shape 168"/>
            <p:cNvSpPr/>
            <p:nvPr/>
          </p:nvSpPr>
          <p:spPr>
            <a:xfrm>
              <a:off x="1888066" y="2023533"/>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sp>
          <p:nvSpPr>
            <p:cNvPr id="169" name="Shape 169"/>
            <p:cNvSpPr/>
            <p:nvPr/>
          </p:nvSpPr>
          <p:spPr>
            <a:xfrm>
              <a:off x="965199"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sp>
          <p:nvSpPr>
            <p:cNvPr id="170" name="Shape 170"/>
            <p:cNvSpPr/>
            <p:nvPr/>
          </p:nvSpPr>
          <p:spPr>
            <a:xfrm>
              <a:off x="1871133"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D</a:t>
              </a:r>
              <a:endParaRPr sz="1400" b="0" i="0" u="none" strike="noStrike" cap="none">
                <a:solidFill>
                  <a:schemeClr val="lt1"/>
                </a:solidFill>
                <a:latin typeface="Arial"/>
                <a:ea typeface="Arial"/>
                <a:cs typeface="Arial"/>
                <a:sym typeface="Arial"/>
              </a:endParaRPr>
            </a:p>
          </p:txBody>
        </p:sp>
      </p:grpSp>
      <p:grpSp>
        <p:nvGrpSpPr>
          <p:cNvPr id="171" name="Shape 171"/>
          <p:cNvGrpSpPr/>
          <p:nvPr/>
        </p:nvGrpSpPr>
        <p:grpSpPr>
          <a:xfrm>
            <a:off x="2730473" y="1114463"/>
            <a:ext cx="2504978" cy="1434606"/>
            <a:chOff x="2065871" y="1083733"/>
            <a:chExt cx="3031069" cy="1650992"/>
          </a:xfrm>
        </p:grpSpPr>
        <p:grpSp>
          <p:nvGrpSpPr>
            <p:cNvPr id="172" name="Shape 172"/>
            <p:cNvGrpSpPr/>
            <p:nvPr/>
          </p:nvGrpSpPr>
          <p:grpSpPr>
            <a:xfrm>
              <a:off x="2768607" y="1083733"/>
              <a:ext cx="2328333" cy="1650992"/>
              <a:chOff x="508000" y="1727200"/>
              <a:chExt cx="2455333" cy="1761067"/>
            </a:xfrm>
          </p:grpSpPr>
          <p:sp>
            <p:nvSpPr>
              <p:cNvPr id="173" name="Shape 173"/>
              <p:cNvSpPr/>
              <p:nvPr/>
            </p:nvSpPr>
            <p:spPr>
              <a:xfrm>
                <a:off x="508000" y="1727200"/>
                <a:ext cx="2455333" cy="1761067"/>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 name="Shape 174"/>
              <p:cNvSpPr/>
              <p:nvPr/>
            </p:nvSpPr>
            <p:spPr>
              <a:xfrm>
                <a:off x="973667" y="2040466"/>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sp>
            <p:nvSpPr>
              <p:cNvPr id="175" name="Shape 175"/>
              <p:cNvSpPr/>
              <p:nvPr/>
            </p:nvSpPr>
            <p:spPr>
              <a:xfrm>
                <a:off x="1888066" y="2023533"/>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sp>
            <p:nvSpPr>
              <p:cNvPr id="176" name="Shape 176"/>
              <p:cNvSpPr/>
              <p:nvPr/>
            </p:nvSpPr>
            <p:spPr>
              <a:xfrm>
                <a:off x="965199"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sp>
            <p:nvSpPr>
              <p:cNvPr id="177" name="Shape 177"/>
              <p:cNvSpPr/>
              <p:nvPr/>
            </p:nvSpPr>
            <p:spPr>
              <a:xfrm>
                <a:off x="1871133"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D</a:t>
                </a:r>
                <a:endParaRPr sz="1400" b="0" i="0" u="none" strike="noStrike" cap="none">
                  <a:solidFill>
                    <a:schemeClr val="lt1"/>
                  </a:solidFill>
                  <a:latin typeface="Arial"/>
                  <a:ea typeface="Arial"/>
                  <a:cs typeface="Arial"/>
                  <a:sym typeface="Arial"/>
                </a:endParaRPr>
              </a:p>
            </p:txBody>
          </p:sp>
        </p:grpSp>
        <p:sp>
          <p:nvSpPr>
            <p:cNvPr id="178" name="Shape 178"/>
            <p:cNvSpPr/>
            <p:nvPr/>
          </p:nvSpPr>
          <p:spPr>
            <a:xfrm>
              <a:off x="2065871" y="1676401"/>
              <a:ext cx="474133" cy="389466"/>
            </a:xfrm>
            <a:prstGeom prst="stripedRightArrow">
              <a:avLst>
                <a:gd name="adj1" fmla="val 50000"/>
                <a:gd name="adj2" fmla="val 50000"/>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79" name="Shape 179"/>
          <p:cNvGrpSpPr/>
          <p:nvPr/>
        </p:nvGrpSpPr>
        <p:grpSpPr>
          <a:xfrm>
            <a:off x="5472486" y="771077"/>
            <a:ext cx="2864150" cy="1930390"/>
            <a:chOff x="5215471" y="745065"/>
            <a:chExt cx="3708395" cy="2074325"/>
          </a:xfrm>
        </p:grpSpPr>
        <p:grpSp>
          <p:nvGrpSpPr>
            <p:cNvPr id="180" name="Shape 180"/>
            <p:cNvGrpSpPr/>
            <p:nvPr/>
          </p:nvGrpSpPr>
          <p:grpSpPr>
            <a:xfrm>
              <a:off x="5867399" y="745065"/>
              <a:ext cx="3056467" cy="2074325"/>
              <a:chOff x="508000" y="1727200"/>
              <a:chExt cx="2455333" cy="1761067"/>
            </a:xfrm>
          </p:grpSpPr>
          <p:sp>
            <p:nvSpPr>
              <p:cNvPr id="181" name="Shape 181"/>
              <p:cNvSpPr/>
              <p:nvPr/>
            </p:nvSpPr>
            <p:spPr>
              <a:xfrm>
                <a:off x="508000" y="1727200"/>
                <a:ext cx="2455333" cy="1761067"/>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 name="Shape 182"/>
              <p:cNvSpPr/>
              <p:nvPr/>
            </p:nvSpPr>
            <p:spPr>
              <a:xfrm>
                <a:off x="973667" y="2040466"/>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sp>
            <p:nvSpPr>
              <p:cNvPr id="183" name="Shape 183"/>
              <p:cNvSpPr/>
              <p:nvPr/>
            </p:nvSpPr>
            <p:spPr>
              <a:xfrm>
                <a:off x="1888066" y="2023533"/>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sp>
            <p:nvSpPr>
              <p:cNvPr id="184" name="Shape 184"/>
              <p:cNvSpPr/>
              <p:nvPr/>
            </p:nvSpPr>
            <p:spPr>
              <a:xfrm>
                <a:off x="965199"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sp>
            <p:nvSpPr>
              <p:cNvPr id="185" name="Shape 185"/>
              <p:cNvSpPr/>
              <p:nvPr/>
            </p:nvSpPr>
            <p:spPr>
              <a:xfrm>
                <a:off x="1871133"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D</a:t>
                </a:r>
                <a:endParaRPr sz="1400" b="0" i="0" u="none" strike="noStrike" cap="none">
                  <a:solidFill>
                    <a:schemeClr val="lt1"/>
                  </a:solidFill>
                  <a:latin typeface="Arial"/>
                  <a:ea typeface="Arial"/>
                  <a:cs typeface="Arial"/>
                  <a:sym typeface="Arial"/>
                </a:endParaRPr>
              </a:p>
            </p:txBody>
          </p:sp>
        </p:grpSp>
        <p:sp>
          <p:nvSpPr>
            <p:cNvPr id="186" name="Shape 186"/>
            <p:cNvSpPr/>
            <p:nvPr/>
          </p:nvSpPr>
          <p:spPr>
            <a:xfrm>
              <a:off x="5215471" y="1676401"/>
              <a:ext cx="474133" cy="389466"/>
            </a:xfrm>
            <a:prstGeom prst="stripedRightArrow">
              <a:avLst>
                <a:gd name="adj1" fmla="val 50000"/>
                <a:gd name="adj2" fmla="val 50000"/>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anim calcmode="lin" valueType="num">
                                      <p:cBhvr additive="base">
                                        <p:cTn id="7" dur="500"/>
                                        <p:tgtEl>
                                          <p:spTgt spid="1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4">
                                            <p:txEl>
                                              <p:pRg st="1" end="1"/>
                                            </p:txEl>
                                          </p:spTgt>
                                        </p:tgtEl>
                                        <p:attrNameLst>
                                          <p:attrName>style.visibility</p:attrName>
                                        </p:attrNameLst>
                                      </p:cBhvr>
                                      <p:to>
                                        <p:strVal val="visible"/>
                                      </p:to>
                                    </p:set>
                                    <p:anim calcmode="lin" valueType="num">
                                      <p:cBhvr additive="base">
                                        <p:cTn id="12" dur="500"/>
                                        <p:tgtEl>
                                          <p:spTgt spid="1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4">
                                            <p:txEl>
                                              <p:pRg st="2" end="2"/>
                                            </p:txEl>
                                          </p:spTgt>
                                        </p:tgtEl>
                                        <p:attrNameLst>
                                          <p:attrName>style.visibility</p:attrName>
                                        </p:attrNameLst>
                                      </p:cBhvr>
                                      <p:to>
                                        <p:strVal val="visible"/>
                                      </p:to>
                                    </p:set>
                                    <p:anim calcmode="lin" valueType="num">
                                      <p:cBhvr additive="base">
                                        <p:cTn id="17" dur="500"/>
                                        <p:tgtEl>
                                          <p:spTgt spid="16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4">
                                            <p:txEl>
                                              <p:pRg st="3" end="3"/>
                                            </p:txEl>
                                          </p:spTgt>
                                        </p:tgtEl>
                                        <p:attrNameLst>
                                          <p:attrName>style.visibility</p:attrName>
                                        </p:attrNameLst>
                                      </p:cBhvr>
                                      <p:to>
                                        <p:strVal val="visible"/>
                                      </p:to>
                                    </p:set>
                                    <p:anim calcmode="lin" valueType="num">
                                      <p:cBhvr additive="base">
                                        <p:cTn id="22" dur="500"/>
                                        <p:tgtEl>
                                          <p:spTgt spid="16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4">
                                            <p:txEl>
                                              <p:pRg st="4" end="4"/>
                                            </p:txEl>
                                          </p:spTgt>
                                        </p:tgtEl>
                                        <p:attrNameLst>
                                          <p:attrName>style.visibility</p:attrName>
                                        </p:attrNameLst>
                                      </p:cBhvr>
                                      <p:to>
                                        <p:strVal val="visible"/>
                                      </p:to>
                                    </p:set>
                                    <p:anim calcmode="lin" valueType="num">
                                      <p:cBhvr additive="base">
                                        <p:cTn id="27" dur="500"/>
                                        <p:tgtEl>
                                          <p:spTgt spid="16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4">
                                            <p:txEl>
                                              <p:pRg st="5" end="5"/>
                                            </p:txEl>
                                          </p:spTgt>
                                        </p:tgtEl>
                                        <p:attrNameLst>
                                          <p:attrName>style.visibility</p:attrName>
                                        </p:attrNameLst>
                                      </p:cBhvr>
                                      <p:to>
                                        <p:strVal val="visible"/>
                                      </p:to>
                                    </p:set>
                                    <p:anim calcmode="lin" valueType="num">
                                      <p:cBhvr additive="base">
                                        <p:cTn id="32" dur="500"/>
                                        <p:tgtEl>
                                          <p:spTgt spid="16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1"/>
                                        </p:tgtEl>
                                        <p:attrNameLst>
                                          <p:attrName>style.visibility</p:attrName>
                                        </p:attrNameLst>
                                      </p:cBhvr>
                                      <p:to>
                                        <p:strVal val="visible"/>
                                      </p:to>
                                    </p:set>
                                    <p:anim calcmode="lin" valueType="num">
                                      <p:cBhvr additive="base">
                                        <p:cTn id="37" dur="500"/>
                                        <p:tgtEl>
                                          <p:spTgt spid="171"/>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79"/>
                                        </p:tgtEl>
                                        <p:attrNameLst>
                                          <p:attrName>style.visibility</p:attrName>
                                        </p:attrNameLst>
                                      </p:cBhvr>
                                      <p:to>
                                        <p:strVal val="visible"/>
                                      </p:to>
                                    </p:set>
                                    <p:anim calcmode="lin" valueType="num">
                                      <p:cBhvr additive="base">
                                        <p:cTn id="42" dur="500"/>
                                        <p:tgtEl>
                                          <p:spTgt spid="1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CA" sz="2500" b="1" i="0" u="none" strike="noStrike" cap="none">
                <a:solidFill>
                  <a:schemeClr val="dk1"/>
                </a:solidFill>
                <a:latin typeface="Proxima Nova"/>
                <a:ea typeface="Proxima Nova"/>
                <a:cs typeface="Proxima Nova"/>
                <a:sym typeface="Proxima Nova"/>
              </a:rPr>
              <a:t>Microservices Scaling Out</a:t>
            </a:r>
            <a:endParaRPr sz="2500" b="1" i="0" u="none" strike="noStrike" cap="none">
              <a:solidFill>
                <a:schemeClr val="dk1"/>
              </a:solidFill>
              <a:latin typeface="Proxima Nova"/>
              <a:ea typeface="Proxima Nova"/>
              <a:cs typeface="Proxima Nova"/>
              <a:sym typeface="Proxima Nova"/>
            </a:endParaRPr>
          </a:p>
        </p:txBody>
      </p:sp>
      <p:grpSp>
        <p:nvGrpSpPr>
          <p:cNvPr id="376" name="Shape 376"/>
          <p:cNvGrpSpPr/>
          <p:nvPr/>
        </p:nvGrpSpPr>
        <p:grpSpPr>
          <a:xfrm>
            <a:off x="197533" y="1000056"/>
            <a:ext cx="4959048" cy="753534"/>
            <a:chOff x="197533" y="1000056"/>
            <a:chExt cx="4959048" cy="753534"/>
          </a:xfrm>
        </p:grpSpPr>
        <p:grpSp>
          <p:nvGrpSpPr>
            <p:cNvPr id="377" name="Shape 377"/>
            <p:cNvGrpSpPr/>
            <p:nvPr/>
          </p:nvGrpSpPr>
          <p:grpSpPr>
            <a:xfrm>
              <a:off x="197533" y="1000056"/>
              <a:ext cx="821267" cy="753534"/>
              <a:chOff x="711200" y="1126066"/>
              <a:chExt cx="821267" cy="753534"/>
            </a:xfrm>
          </p:grpSpPr>
          <p:sp>
            <p:nvSpPr>
              <p:cNvPr id="378" name="Shape 378"/>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9" name="Shape 379"/>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nvGrpSpPr>
            <p:cNvPr id="380" name="Shape 380"/>
            <p:cNvGrpSpPr/>
            <p:nvPr/>
          </p:nvGrpSpPr>
          <p:grpSpPr>
            <a:xfrm>
              <a:off x="1028476" y="1000056"/>
              <a:ext cx="821267" cy="753534"/>
              <a:chOff x="711200" y="1126066"/>
              <a:chExt cx="821267" cy="753534"/>
            </a:xfrm>
          </p:grpSpPr>
          <p:sp>
            <p:nvSpPr>
              <p:cNvPr id="381" name="Shape 381"/>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2" name="Shape 382"/>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nvGrpSpPr>
            <p:cNvPr id="383" name="Shape 383"/>
            <p:cNvGrpSpPr/>
            <p:nvPr/>
          </p:nvGrpSpPr>
          <p:grpSpPr>
            <a:xfrm>
              <a:off x="1867886" y="1000056"/>
              <a:ext cx="821267" cy="753534"/>
              <a:chOff x="711200" y="1126066"/>
              <a:chExt cx="821267" cy="753534"/>
            </a:xfrm>
          </p:grpSpPr>
          <p:sp>
            <p:nvSpPr>
              <p:cNvPr id="384" name="Shape 384"/>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 name="Shape 385"/>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nvGrpSpPr>
            <p:cNvPr id="386" name="Shape 386"/>
            <p:cNvGrpSpPr/>
            <p:nvPr/>
          </p:nvGrpSpPr>
          <p:grpSpPr>
            <a:xfrm>
              <a:off x="3521303" y="1000056"/>
              <a:ext cx="821267" cy="753534"/>
              <a:chOff x="711200" y="1126066"/>
              <a:chExt cx="821267" cy="753534"/>
            </a:xfrm>
          </p:grpSpPr>
          <p:sp>
            <p:nvSpPr>
              <p:cNvPr id="387" name="Shape 387"/>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8" name="Shape 388"/>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nvGrpSpPr>
            <p:cNvPr id="389" name="Shape 389"/>
            <p:cNvGrpSpPr/>
            <p:nvPr/>
          </p:nvGrpSpPr>
          <p:grpSpPr>
            <a:xfrm>
              <a:off x="4335314" y="1000056"/>
              <a:ext cx="821267" cy="753534"/>
              <a:chOff x="711200" y="1126066"/>
              <a:chExt cx="821267" cy="753534"/>
            </a:xfrm>
          </p:grpSpPr>
          <p:sp>
            <p:nvSpPr>
              <p:cNvPr id="390" name="Shape 390"/>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1" name="Shape 391"/>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nvGrpSpPr>
            <p:cNvPr id="392" name="Shape 392"/>
            <p:cNvGrpSpPr/>
            <p:nvPr/>
          </p:nvGrpSpPr>
          <p:grpSpPr>
            <a:xfrm>
              <a:off x="2698828" y="1000056"/>
              <a:ext cx="821267" cy="753534"/>
              <a:chOff x="711200" y="1126066"/>
              <a:chExt cx="821267" cy="753534"/>
            </a:xfrm>
          </p:grpSpPr>
          <p:sp>
            <p:nvSpPr>
              <p:cNvPr id="393" name="Shape 393"/>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4" name="Shape 394"/>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grpSp>
        <p:nvGrpSpPr>
          <p:cNvPr id="395" name="Shape 395"/>
          <p:cNvGrpSpPr/>
          <p:nvPr/>
        </p:nvGrpSpPr>
        <p:grpSpPr>
          <a:xfrm>
            <a:off x="1893639" y="1956787"/>
            <a:ext cx="821267" cy="753534"/>
            <a:chOff x="711200" y="1126066"/>
            <a:chExt cx="821267" cy="753534"/>
          </a:xfrm>
        </p:grpSpPr>
        <p:sp>
          <p:nvSpPr>
            <p:cNvPr id="396" name="Shape 396"/>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Shape 397"/>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grpSp>
      <p:sp>
        <p:nvSpPr>
          <p:cNvPr id="398" name="Shape 398"/>
          <p:cNvSpPr txBox="1"/>
          <p:nvPr/>
        </p:nvSpPr>
        <p:spPr>
          <a:xfrm>
            <a:off x="5199717" y="1166580"/>
            <a:ext cx="3759835" cy="383508"/>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2"/>
              </a:buClr>
              <a:buSzPts val="1295"/>
              <a:buFont typeface="Arial"/>
              <a:buChar char="•"/>
            </a:pPr>
            <a:r>
              <a:rPr lang="en-CA" sz="1295" b="1" i="0" u="sng" strike="noStrike" cap="none">
                <a:solidFill>
                  <a:srgbClr val="000000"/>
                </a:solidFill>
                <a:latin typeface="Arial"/>
                <a:ea typeface="Arial"/>
                <a:cs typeface="Arial"/>
                <a:sym typeface="Arial"/>
              </a:rPr>
              <a:t>mission critical</a:t>
            </a:r>
            <a:r>
              <a:rPr lang="en-CA" sz="1295" b="0" i="0" u="none" strike="noStrike" cap="none">
                <a:solidFill>
                  <a:srgbClr val="000000"/>
                </a:solidFill>
                <a:latin typeface="Arial"/>
                <a:ea typeface="Arial"/>
                <a:cs typeface="Arial"/>
                <a:sym typeface="Arial"/>
              </a:rPr>
              <a:t> 24/7 with </a:t>
            </a:r>
            <a:r>
              <a:rPr lang="en-CA" sz="1295" b="1" i="0" u="sng" strike="noStrike" cap="none">
                <a:solidFill>
                  <a:srgbClr val="000000"/>
                </a:solidFill>
                <a:latin typeface="Arial"/>
                <a:ea typeface="Arial"/>
                <a:cs typeface="Arial"/>
                <a:sym typeface="Arial"/>
              </a:rPr>
              <a:t>predictable load </a:t>
            </a:r>
            <a:endParaRPr/>
          </a:p>
        </p:txBody>
      </p:sp>
      <p:grpSp>
        <p:nvGrpSpPr>
          <p:cNvPr id="399" name="Shape 399"/>
          <p:cNvGrpSpPr/>
          <p:nvPr/>
        </p:nvGrpSpPr>
        <p:grpSpPr>
          <a:xfrm>
            <a:off x="214473" y="1939853"/>
            <a:ext cx="8876422" cy="753534"/>
            <a:chOff x="1018800" y="1939853"/>
            <a:chExt cx="8876422" cy="753534"/>
          </a:xfrm>
        </p:grpSpPr>
        <p:grpSp>
          <p:nvGrpSpPr>
            <p:cNvPr id="400" name="Shape 400"/>
            <p:cNvGrpSpPr/>
            <p:nvPr/>
          </p:nvGrpSpPr>
          <p:grpSpPr>
            <a:xfrm>
              <a:off x="1018800" y="1939853"/>
              <a:ext cx="1651001" cy="753534"/>
              <a:chOff x="1380066" y="2142065"/>
              <a:chExt cx="1651001" cy="753534"/>
            </a:xfrm>
          </p:grpSpPr>
          <p:grpSp>
            <p:nvGrpSpPr>
              <p:cNvPr id="401" name="Shape 401"/>
              <p:cNvGrpSpPr/>
              <p:nvPr/>
            </p:nvGrpSpPr>
            <p:grpSpPr>
              <a:xfrm>
                <a:off x="1380066" y="2142065"/>
                <a:ext cx="821267" cy="753534"/>
                <a:chOff x="711200" y="1126066"/>
                <a:chExt cx="821267" cy="753534"/>
              </a:xfrm>
            </p:grpSpPr>
            <p:sp>
              <p:nvSpPr>
                <p:cNvPr id="402" name="Shape 402"/>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403" name="Shape 403"/>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0" i="0" u="none" strike="noStrike" cap="none">
                      <a:solidFill>
                        <a:srgbClr val="434343"/>
                      </a:solidFill>
                      <a:latin typeface="Arial"/>
                      <a:ea typeface="Arial"/>
                      <a:cs typeface="Arial"/>
                      <a:sym typeface="Arial"/>
                    </a:rPr>
                    <a:t>B</a:t>
                  </a:r>
                  <a:endParaRPr/>
                </a:p>
              </p:txBody>
            </p:sp>
          </p:grpSp>
          <p:grpSp>
            <p:nvGrpSpPr>
              <p:cNvPr id="404" name="Shape 404"/>
              <p:cNvGrpSpPr/>
              <p:nvPr/>
            </p:nvGrpSpPr>
            <p:grpSpPr>
              <a:xfrm>
                <a:off x="2209800" y="2142065"/>
                <a:ext cx="821267" cy="753534"/>
                <a:chOff x="711200" y="1126066"/>
                <a:chExt cx="821267" cy="753534"/>
              </a:xfrm>
            </p:grpSpPr>
            <p:sp>
              <p:nvSpPr>
                <p:cNvPr id="405" name="Shape 405"/>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406" name="Shape 406"/>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0" i="0" u="none" strike="noStrike" cap="none">
                      <a:solidFill>
                        <a:srgbClr val="434343"/>
                      </a:solidFill>
                      <a:latin typeface="Arial"/>
                      <a:ea typeface="Arial"/>
                      <a:cs typeface="Arial"/>
                      <a:sym typeface="Arial"/>
                    </a:rPr>
                    <a:t>B</a:t>
                  </a:r>
                  <a:endParaRPr/>
                </a:p>
              </p:txBody>
            </p:sp>
          </p:grpSp>
        </p:grpSp>
        <p:sp>
          <p:nvSpPr>
            <p:cNvPr id="407" name="Shape 407"/>
            <p:cNvSpPr txBox="1"/>
            <p:nvPr/>
          </p:nvSpPr>
          <p:spPr>
            <a:xfrm>
              <a:off x="6070748" y="2135024"/>
              <a:ext cx="3824474" cy="345001"/>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lt2"/>
                </a:buClr>
                <a:buSzPts val="1400"/>
                <a:buFont typeface="Arial"/>
                <a:buChar char="•"/>
              </a:pPr>
              <a:r>
                <a:rPr lang="en-CA" sz="1400" b="1" i="0" u="sng" strike="noStrike" cap="none">
                  <a:solidFill>
                    <a:srgbClr val="434343"/>
                  </a:solidFill>
                  <a:latin typeface="Arial"/>
                  <a:ea typeface="Arial"/>
                  <a:cs typeface="Arial"/>
                  <a:sym typeface="Arial"/>
                </a:rPr>
                <a:t>mission critical</a:t>
              </a:r>
              <a:r>
                <a:rPr lang="en-CA" sz="1400" b="1" i="0" u="none" strike="noStrike" cap="none">
                  <a:solidFill>
                    <a:srgbClr val="434343"/>
                  </a:solidFill>
                  <a:latin typeface="Arial"/>
                  <a:ea typeface="Arial"/>
                  <a:cs typeface="Arial"/>
                  <a:sym typeface="Arial"/>
                </a:rPr>
                <a:t> </a:t>
              </a:r>
              <a:r>
                <a:rPr lang="en-CA" sz="1400" b="0" i="0" u="none" strike="noStrike" cap="none">
                  <a:solidFill>
                    <a:srgbClr val="434343"/>
                  </a:solidFill>
                  <a:latin typeface="Arial"/>
                  <a:ea typeface="Arial"/>
                  <a:cs typeface="Arial"/>
                  <a:sym typeface="Arial"/>
                </a:rPr>
                <a:t>with </a:t>
              </a:r>
              <a:r>
                <a:rPr lang="en-CA" sz="1400" b="1" i="0" u="sng" strike="noStrike" cap="none">
                  <a:solidFill>
                    <a:srgbClr val="434343"/>
                  </a:solidFill>
                  <a:latin typeface="Arial"/>
                  <a:ea typeface="Arial"/>
                  <a:cs typeface="Arial"/>
                  <a:sym typeface="Arial"/>
                </a:rPr>
                <a:t>spikey load </a:t>
              </a:r>
              <a:endParaRPr sz="1400" b="0" i="0" u="none" strike="noStrike" cap="none">
                <a:solidFill>
                  <a:srgbClr val="434343"/>
                </a:solidFill>
                <a:latin typeface="Arial"/>
                <a:ea typeface="Arial"/>
                <a:cs typeface="Arial"/>
                <a:sym typeface="Arial"/>
              </a:endParaRPr>
            </a:p>
          </p:txBody>
        </p:sp>
      </p:grpSp>
      <p:grpSp>
        <p:nvGrpSpPr>
          <p:cNvPr id="408" name="Shape 408"/>
          <p:cNvGrpSpPr/>
          <p:nvPr/>
        </p:nvGrpSpPr>
        <p:grpSpPr>
          <a:xfrm>
            <a:off x="197534" y="2905054"/>
            <a:ext cx="8878113" cy="753534"/>
            <a:chOff x="197534" y="2905054"/>
            <a:chExt cx="8878113" cy="753534"/>
          </a:xfrm>
        </p:grpSpPr>
        <p:grpSp>
          <p:nvGrpSpPr>
            <p:cNvPr id="409" name="Shape 409"/>
            <p:cNvGrpSpPr/>
            <p:nvPr/>
          </p:nvGrpSpPr>
          <p:grpSpPr>
            <a:xfrm>
              <a:off x="197534" y="2905054"/>
              <a:ext cx="1651000" cy="753534"/>
              <a:chOff x="550334" y="3107266"/>
              <a:chExt cx="1651000" cy="753534"/>
            </a:xfrm>
          </p:grpSpPr>
          <p:grpSp>
            <p:nvGrpSpPr>
              <p:cNvPr id="410" name="Shape 410"/>
              <p:cNvGrpSpPr/>
              <p:nvPr/>
            </p:nvGrpSpPr>
            <p:grpSpPr>
              <a:xfrm>
                <a:off x="550334" y="3107266"/>
                <a:ext cx="821267" cy="753534"/>
                <a:chOff x="711200" y="1126066"/>
                <a:chExt cx="821267" cy="753534"/>
              </a:xfrm>
            </p:grpSpPr>
            <p:sp>
              <p:nvSpPr>
                <p:cNvPr id="411" name="Shape 411"/>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412" name="Shape 412"/>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0" i="0" u="none" strike="noStrike" cap="none">
                      <a:solidFill>
                        <a:srgbClr val="434343"/>
                      </a:solidFill>
                      <a:latin typeface="Arial"/>
                      <a:ea typeface="Arial"/>
                      <a:cs typeface="Arial"/>
                      <a:sym typeface="Arial"/>
                    </a:rPr>
                    <a:t>C</a:t>
                  </a:r>
                  <a:endParaRPr sz="1400" b="0" i="0" u="none" strike="noStrike" cap="none">
                    <a:solidFill>
                      <a:srgbClr val="434343"/>
                    </a:solidFill>
                    <a:latin typeface="Arial"/>
                    <a:ea typeface="Arial"/>
                    <a:cs typeface="Arial"/>
                    <a:sym typeface="Arial"/>
                  </a:endParaRPr>
                </a:p>
              </p:txBody>
            </p:sp>
          </p:grpSp>
          <p:grpSp>
            <p:nvGrpSpPr>
              <p:cNvPr id="413" name="Shape 413"/>
              <p:cNvGrpSpPr/>
              <p:nvPr/>
            </p:nvGrpSpPr>
            <p:grpSpPr>
              <a:xfrm>
                <a:off x="1380067" y="3107266"/>
                <a:ext cx="821267" cy="753534"/>
                <a:chOff x="711200" y="1126066"/>
                <a:chExt cx="821267" cy="753534"/>
              </a:xfrm>
            </p:grpSpPr>
            <p:sp>
              <p:nvSpPr>
                <p:cNvPr id="414" name="Shape 414"/>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415" name="Shape 415"/>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0" i="0" u="none" strike="noStrike" cap="none">
                      <a:solidFill>
                        <a:srgbClr val="434343"/>
                      </a:solidFill>
                      <a:latin typeface="Arial"/>
                      <a:ea typeface="Arial"/>
                      <a:cs typeface="Arial"/>
                      <a:sym typeface="Arial"/>
                    </a:rPr>
                    <a:t>C</a:t>
                  </a:r>
                  <a:endParaRPr sz="1400" b="0" i="0" u="none" strike="noStrike" cap="none">
                    <a:solidFill>
                      <a:srgbClr val="434343"/>
                    </a:solidFill>
                    <a:latin typeface="Arial"/>
                    <a:ea typeface="Arial"/>
                    <a:cs typeface="Arial"/>
                    <a:sym typeface="Arial"/>
                  </a:endParaRPr>
                </a:p>
              </p:txBody>
            </p:sp>
          </p:grpSp>
        </p:grpSp>
        <p:sp>
          <p:nvSpPr>
            <p:cNvPr id="416" name="Shape 416"/>
            <p:cNvSpPr txBox="1"/>
            <p:nvPr/>
          </p:nvSpPr>
          <p:spPr>
            <a:xfrm>
              <a:off x="5285040" y="3094709"/>
              <a:ext cx="3790607" cy="395241"/>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lt2"/>
                </a:buClr>
                <a:buSzPts val="1400"/>
                <a:buFont typeface="Arial"/>
                <a:buChar char="•"/>
              </a:pPr>
              <a:r>
                <a:rPr lang="en-CA" sz="1400" b="1" i="0" u="sng" strike="noStrike" cap="none">
                  <a:solidFill>
                    <a:srgbClr val="434343"/>
                  </a:solidFill>
                  <a:latin typeface="Arial"/>
                  <a:ea typeface="Arial"/>
                  <a:cs typeface="Arial"/>
                  <a:sym typeface="Arial"/>
                </a:rPr>
                <a:t>mission critical</a:t>
              </a:r>
              <a:r>
                <a:rPr lang="en-CA" sz="1400" b="0" i="0" u="none" strike="noStrike" cap="none">
                  <a:solidFill>
                    <a:srgbClr val="434343"/>
                  </a:solidFill>
                  <a:latin typeface="Arial"/>
                  <a:ea typeface="Arial"/>
                  <a:cs typeface="Arial"/>
                  <a:sym typeface="Arial"/>
                </a:rPr>
                <a:t> with </a:t>
              </a:r>
              <a:r>
                <a:rPr lang="en-CA" sz="1400" b="1" i="0" u="sng" strike="noStrike" cap="none">
                  <a:solidFill>
                    <a:srgbClr val="434343"/>
                  </a:solidFill>
                  <a:latin typeface="Arial"/>
                  <a:ea typeface="Arial"/>
                  <a:cs typeface="Arial"/>
                  <a:sym typeface="Arial"/>
                </a:rPr>
                <a:t>low usage</a:t>
              </a:r>
              <a:endParaRPr sz="1400" b="0" i="0" u="none" strike="noStrike" cap="none">
                <a:solidFill>
                  <a:srgbClr val="434343"/>
                </a:solidFill>
                <a:latin typeface="Arial"/>
                <a:ea typeface="Arial"/>
                <a:cs typeface="Arial"/>
                <a:sym typeface="Arial"/>
              </a:endParaRPr>
            </a:p>
          </p:txBody>
        </p:sp>
      </p:grpSp>
      <p:grpSp>
        <p:nvGrpSpPr>
          <p:cNvPr id="417" name="Shape 417"/>
          <p:cNvGrpSpPr/>
          <p:nvPr/>
        </p:nvGrpSpPr>
        <p:grpSpPr>
          <a:xfrm>
            <a:off x="189067" y="3812745"/>
            <a:ext cx="8794021" cy="753534"/>
            <a:chOff x="189067" y="3812745"/>
            <a:chExt cx="8794021" cy="753534"/>
          </a:xfrm>
        </p:grpSpPr>
        <p:grpSp>
          <p:nvGrpSpPr>
            <p:cNvPr id="418" name="Shape 418"/>
            <p:cNvGrpSpPr/>
            <p:nvPr/>
          </p:nvGrpSpPr>
          <p:grpSpPr>
            <a:xfrm>
              <a:off x="189067" y="3812745"/>
              <a:ext cx="821267" cy="753534"/>
              <a:chOff x="711200" y="1126066"/>
              <a:chExt cx="821267" cy="753534"/>
            </a:xfrm>
          </p:grpSpPr>
          <p:sp>
            <p:nvSpPr>
              <p:cNvPr id="419" name="Shape 419"/>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420" name="Shape 420"/>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0" i="0" u="none" strike="noStrike" cap="none">
                    <a:solidFill>
                      <a:srgbClr val="434343"/>
                    </a:solidFill>
                    <a:latin typeface="Arial"/>
                    <a:ea typeface="Arial"/>
                    <a:cs typeface="Arial"/>
                    <a:sym typeface="Arial"/>
                  </a:rPr>
                  <a:t>D</a:t>
                </a:r>
                <a:endParaRPr/>
              </a:p>
            </p:txBody>
          </p:sp>
        </p:grpSp>
        <p:sp>
          <p:nvSpPr>
            <p:cNvPr id="421" name="Shape 421"/>
            <p:cNvSpPr txBox="1"/>
            <p:nvPr/>
          </p:nvSpPr>
          <p:spPr>
            <a:xfrm>
              <a:off x="5280532" y="4033283"/>
              <a:ext cx="3702556" cy="348293"/>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chemeClr val="lt2"/>
                </a:buClr>
                <a:buSzPts val="1400"/>
                <a:buFont typeface="Arial"/>
                <a:buChar char="•"/>
              </a:pPr>
              <a:r>
                <a:rPr lang="en-CA" sz="1400" b="1" i="0" u="sng" strike="noStrike" cap="none">
                  <a:solidFill>
                    <a:srgbClr val="434343"/>
                  </a:solidFill>
                  <a:latin typeface="Arial"/>
                  <a:ea typeface="Arial"/>
                  <a:cs typeface="Arial"/>
                  <a:sym typeface="Arial"/>
                </a:rPr>
                <a:t>not mission critical</a:t>
              </a:r>
              <a:r>
                <a:rPr lang="en-CA" sz="1400" b="0" i="0" u="none" strike="noStrike" cap="none">
                  <a:solidFill>
                    <a:srgbClr val="434343"/>
                  </a:solidFill>
                  <a:latin typeface="Arial"/>
                  <a:ea typeface="Arial"/>
                  <a:cs typeface="Arial"/>
                  <a:sym typeface="Arial"/>
                </a:rPr>
                <a:t> &amp; </a:t>
              </a:r>
              <a:r>
                <a:rPr lang="en-CA" sz="1400" b="1" i="0" u="sng" strike="noStrike" cap="none">
                  <a:solidFill>
                    <a:srgbClr val="434343"/>
                  </a:solidFill>
                  <a:latin typeface="Arial"/>
                  <a:ea typeface="Arial"/>
                  <a:cs typeface="Arial"/>
                  <a:sym typeface="Arial"/>
                </a:rPr>
                <a:t>occasionally used </a:t>
              </a:r>
              <a:endParaRPr sz="1400" b="0" i="0" u="none" strike="noStrike" cap="none">
                <a:solidFill>
                  <a:srgbClr val="434343"/>
                </a:solidFill>
                <a:latin typeface="Arial"/>
                <a:ea typeface="Arial"/>
                <a:cs typeface="Arial"/>
                <a:sym typeface="Arial"/>
              </a:endParaRPr>
            </a:p>
          </p:txBody>
        </p:sp>
      </p:grpSp>
      <p:grpSp>
        <p:nvGrpSpPr>
          <p:cNvPr id="422" name="Shape 422"/>
          <p:cNvGrpSpPr/>
          <p:nvPr/>
        </p:nvGrpSpPr>
        <p:grpSpPr>
          <a:xfrm>
            <a:off x="2746348" y="1959264"/>
            <a:ext cx="821267" cy="753534"/>
            <a:chOff x="711200" y="1126066"/>
            <a:chExt cx="821267" cy="753534"/>
          </a:xfrm>
        </p:grpSpPr>
        <p:sp>
          <p:nvSpPr>
            <p:cNvPr id="423" name="Shape 423"/>
            <p:cNvSpPr/>
            <p:nvPr/>
          </p:nvSpPr>
          <p:spPr>
            <a:xfrm>
              <a:off x="711200" y="1126066"/>
              <a:ext cx="821267" cy="753534"/>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4" name="Shape 424"/>
            <p:cNvSpPr/>
            <p:nvPr/>
          </p:nvSpPr>
          <p:spPr>
            <a:xfrm>
              <a:off x="846667" y="1286924"/>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anim calcmode="lin" valueType="num">
                                      <p:cBhvr additive="base">
                                        <p:cTn id="7" dur="500"/>
                                        <p:tgtEl>
                                          <p:spTgt spid="3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6"/>
                                        </p:tgtEl>
                                        <p:attrNameLst>
                                          <p:attrName>style.visibility</p:attrName>
                                        </p:attrNameLst>
                                      </p:cBhvr>
                                      <p:to>
                                        <p:strVal val="visible"/>
                                      </p:to>
                                    </p:set>
                                    <p:anim calcmode="lin" valueType="num">
                                      <p:cBhvr additive="base">
                                        <p:cTn id="12" dur="500"/>
                                        <p:tgtEl>
                                          <p:spTgt spid="37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9"/>
                                        </p:tgtEl>
                                        <p:attrNameLst>
                                          <p:attrName>style.visibility</p:attrName>
                                        </p:attrNameLst>
                                      </p:cBhvr>
                                      <p:to>
                                        <p:strVal val="visible"/>
                                      </p:to>
                                    </p:set>
                                    <p:anim calcmode="lin" valueType="num">
                                      <p:cBhvr additive="base">
                                        <p:cTn id="17" dur="500"/>
                                        <p:tgtEl>
                                          <p:spTgt spid="399"/>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395"/>
                                        </p:tgtEl>
                                        <p:attrNameLst>
                                          <p:attrName>style.visibility</p:attrName>
                                        </p:attrNameLst>
                                      </p:cBhvr>
                                      <p:to>
                                        <p:strVal val="visible"/>
                                      </p:to>
                                    </p:set>
                                    <p:anim calcmode="lin" valueType="num">
                                      <p:cBhvr additive="base">
                                        <p:cTn id="22" dur="500"/>
                                        <p:tgtEl>
                                          <p:spTgt spid="395"/>
                                        </p:tgtEl>
                                        <p:attrNameLst>
                                          <p:attrName>ppt_w</p:attrName>
                                        </p:attrNameLst>
                                      </p:cBhvr>
                                      <p:tavLst>
                                        <p:tav tm="0">
                                          <p:val>
                                            <p:strVal val="0"/>
                                          </p:val>
                                        </p:tav>
                                        <p:tav tm="100000">
                                          <p:val>
                                            <p:strVal val="#ppt_w"/>
                                          </p:val>
                                        </p:tav>
                                      </p:tavLst>
                                    </p:anim>
                                    <p:anim calcmode="lin" valueType="num">
                                      <p:cBhvr additive="base">
                                        <p:cTn id="23" dur="500"/>
                                        <p:tgtEl>
                                          <p:spTgt spid="395"/>
                                        </p:tgtEl>
                                        <p:attrNameLst>
                                          <p:attrName>ppt_h</p:attrName>
                                        </p:attrNameLst>
                                      </p:cBhvr>
                                      <p:tavLst>
                                        <p:tav tm="0">
                                          <p:val>
                                            <p:str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422"/>
                                        </p:tgtEl>
                                        <p:attrNameLst>
                                          <p:attrName>style.visibility</p:attrName>
                                        </p:attrNameLst>
                                      </p:cBhvr>
                                      <p:to>
                                        <p:strVal val="visible"/>
                                      </p:to>
                                    </p:set>
                                    <p:anim calcmode="lin" valueType="num">
                                      <p:cBhvr additive="base">
                                        <p:cTn id="28" dur="500"/>
                                        <p:tgtEl>
                                          <p:spTgt spid="422"/>
                                        </p:tgtEl>
                                        <p:attrNameLst>
                                          <p:attrName>ppt_w</p:attrName>
                                        </p:attrNameLst>
                                      </p:cBhvr>
                                      <p:tavLst>
                                        <p:tav tm="0">
                                          <p:val>
                                            <p:strVal val="0"/>
                                          </p:val>
                                        </p:tav>
                                        <p:tav tm="100000">
                                          <p:val>
                                            <p:strVal val="#ppt_w"/>
                                          </p:val>
                                        </p:tav>
                                      </p:tavLst>
                                    </p:anim>
                                    <p:anim calcmode="lin" valueType="num">
                                      <p:cBhvr additive="base">
                                        <p:cTn id="29" dur="500"/>
                                        <p:tgtEl>
                                          <p:spTgt spid="422"/>
                                        </p:tgtEl>
                                        <p:attrNameLst>
                                          <p:attrName>ppt_h</p:attrName>
                                        </p:attrNameLst>
                                      </p:cBhvr>
                                      <p:tavLst>
                                        <p:tav tm="0">
                                          <p:val>
                                            <p:str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xit" presetSubtype="32" fill="hold" nodeType="clickEffect">
                                  <p:stCondLst>
                                    <p:cond delay="0"/>
                                  </p:stCondLst>
                                  <p:childTnLst>
                                    <p:anim calcmode="lin" valueType="num">
                                      <p:cBhvr additive="base">
                                        <p:cTn id="33" dur="500"/>
                                        <p:tgtEl>
                                          <p:spTgt spid="422"/>
                                        </p:tgtEl>
                                        <p:attrNameLst>
                                          <p:attrName>ppt_w</p:attrName>
                                        </p:attrNameLst>
                                      </p:cBhvr>
                                      <p:tavLst>
                                        <p:tav tm="0">
                                          <p:val>
                                            <p:strVal val="#ppt_w"/>
                                          </p:val>
                                        </p:tav>
                                        <p:tav tm="100000">
                                          <p:val>
                                            <p:strVal val="0"/>
                                          </p:val>
                                        </p:tav>
                                      </p:tavLst>
                                    </p:anim>
                                    <p:anim calcmode="lin" valueType="num">
                                      <p:cBhvr additive="base">
                                        <p:cTn id="34" dur="500"/>
                                        <p:tgtEl>
                                          <p:spTgt spid="422"/>
                                        </p:tgtEl>
                                        <p:attrNameLst>
                                          <p:attrName>ppt_h</p:attrName>
                                        </p:attrNameLst>
                                      </p:cBhvr>
                                      <p:tavLst>
                                        <p:tav tm="0">
                                          <p:val>
                                            <p:strVal val="#ppt_h"/>
                                          </p:val>
                                        </p:tav>
                                        <p:tav tm="100000">
                                          <p:val>
                                            <p:strVal val="0"/>
                                          </p:val>
                                        </p:tav>
                                      </p:tavLst>
                                    </p:anim>
                                    <p:set>
                                      <p:cBhvr>
                                        <p:cTn id="35" dur="1" fill="hold">
                                          <p:stCondLst>
                                            <p:cond delay="500"/>
                                          </p:stCondLst>
                                        </p:cTn>
                                        <p:tgtEl>
                                          <p:spTgt spid="42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408"/>
                                        </p:tgtEl>
                                        <p:attrNameLst>
                                          <p:attrName>style.visibility</p:attrName>
                                        </p:attrNameLst>
                                      </p:cBhvr>
                                      <p:to>
                                        <p:strVal val="visible"/>
                                      </p:to>
                                    </p:set>
                                    <p:anim calcmode="lin" valueType="num">
                                      <p:cBhvr additive="base">
                                        <p:cTn id="40" dur="500"/>
                                        <p:tgtEl>
                                          <p:spTgt spid="408"/>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417"/>
                                        </p:tgtEl>
                                        <p:attrNameLst>
                                          <p:attrName>style.visibility</p:attrName>
                                        </p:attrNameLst>
                                      </p:cBhvr>
                                      <p:to>
                                        <p:strVal val="visible"/>
                                      </p:to>
                                    </p:set>
                                    <p:anim calcmode="lin" valueType="num">
                                      <p:cBhvr additive="base">
                                        <p:cTn id="45" dur="500"/>
                                        <p:tgtEl>
                                          <p:spTgt spid="4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500"/>
              <a:buFont typeface="Proxima Nova"/>
              <a:buNone/>
            </a:pPr>
            <a:r>
              <a:rPr lang="en-CA" sz="2500" b="1" i="0" u="none" strike="noStrike" cap="none" dirty="0">
                <a:solidFill>
                  <a:schemeClr val="dk1"/>
                </a:solidFill>
                <a:latin typeface="Proxima Nova"/>
                <a:ea typeface="Proxima Nova"/>
                <a:cs typeface="Proxima Nova"/>
                <a:sym typeface="Proxima Nova"/>
              </a:rPr>
              <a:t>Technology Choices</a:t>
            </a:r>
            <a:endParaRPr sz="2500" b="1" i="0" u="none" strike="noStrike" cap="none" dirty="0">
              <a:solidFill>
                <a:schemeClr val="dk1"/>
              </a:solidFill>
              <a:latin typeface="Proxima Nova"/>
              <a:ea typeface="Proxima Nova"/>
              <a:cs typeface="Proxima Nova"/>
              <a:sym typeface="Proxima Nova"/>
            </a:endParaRPr>
          </a:p>
        </p:txBody>
      </p:sp>
      <p:grpSp>
        <p:nvGrpSpPr>
          <p:cNvPr id="430" name="Shape 430"/>
          <p:cNvGrpSpPr/>
          <p:nvPr/>
        </p:nvGrpSpPr>
        <p:grpSpPr>
          <a:xfrm>
            <a:off x="550334" y="1745311"/>
            <a:ext cx="2455333" cy="1761067"/>
            <a:chOff x="508000" y="1727200"/>
            <a:chExt cx="2455333" cy="1761067"/>
          </a:xfrm>
        </p:grpSpPr>
        <p:sp>
          <p:nvSpPr>
            <p:cNvPr id="431" name="Shape 431"/>
            <p:cNvSpPr/>
            <p:nvPr/>
          </p:nvSpPr>
          <p:spPr>
            <a:xfrm>
              <a:off x="508000" y="1727200"/>
              <a:ext cx="2455333" cy="1761067"/>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Java</a:t>
              </a:r>
              <a:endParaRPr sz="1400" b="0" i="0" u="none" strike="noStrike" cap="none">
                <a:solidFill>
                  <a:schemeClr val="lt1"/>
                </a:solidFill>
                <a:latin typeface="Arial"/>
                <a:ea typeface="Arial"/>
                <a:cs typeface="Arial"/>
                <a:sym typeface="Arial"/>
              </a:endParaRPr>
            </a:p>
          </p:txBody>
        </p:sp>
        <p:sp>
          <p:nvSpPr>
            <p:cNvPr id="432" name="Shape 432"/>
            <p:cNvSpPr/>
            <p:nvPr/>
          </p:nvSpPr>
          <p:spPr>
            <a:xfrm>
              <a:off x="973667" y="2040466"/>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sp>
          <p:nvSpPr>
            <p:cNvPr id="433" name="Shape 433"/>
            <p:cNvSpPr/>
            <p:nvPr/>
          </p:nvSpPr>
          <p:spPr>
            <a:xfrm>
              <a:off x="1888066" y="2023533"/>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sp>
          <p:nvSpPr>
            <p:cNvPr id="434" name="Shape 434"/>
            <p:cNvSpPr/>
            <p:nvPr/>
          </p:nvSpPr>
          <p:spPr>
            <a:xfrm>
              <a:off x="965199"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sp>
          <p:nvSpPr>
            <p:cNvPr id="435" name="Shape 435"/>
            <p:cNvSpPr/>
            <p:nvPr/>
          </p:nvSpPr>
          <p:spPr>
            <a:xfrm>
              <a:off x="1871133" y="2768600"/>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D</a:t>
              </a:r>
              <a:endParaRPr sz="1400" b="0" i="0" u="none" strike="noStrike" cap="none">
                <a:solidFill>
                  <a:schemeClr val="lt1"/>
                </a:solidFill>
                <a:latin typeface="Arial"/>
                <a:ea typeface="Arial"/>
                <a:cs typeface="Arial"/>
                <a:sym typeface="Arial"/>
              </a:endParaRPr>
            </a:p>
          </p:txBody>
        </p:sp>
      </p:grpSp>
      <p:sp>
        <p:nvSpPr>
          <p:cNvPr id="436" name="Shape 436"/>
          <p:cNvSpPr txBox="1"/>
          <p:nvPr/>
        </p:nvSpPr>
        <p:spPr>
          <a:xfrm>
            <a:off x="762000" y="3811185"/>
            <a:ext cx="2396067" cy="73866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Arial"/>
                <a:ea typeface="Arial"/>
                <a:cs typeface="Arial"/>
                <a:sym typeface="Arial"/>
              </a:rPr>
              <a:t>Monolithic Application implemented using a </a:t>
            </a:r>
            <a:r>
              <a:rPr lang="en-CA" sz="1600" b="1" i="0" u="none" strike="noStrike" cap="none">
                <a:solidFill>
                  <a:srgbClr val="000000"/>
                </a:solidFill>
                <a:latin typeface="Arial"/>
                <a:ea typeface="Arial"/>
                <a:cs typeface="Arial"/>
                <a:sym typeface="Arial"/>
              </a:rPr>
              <a:t>single technology</a:t>
            </a:r>
            <a:endParaRPr/>
          </a:p>
        </p:txBody>
      </p:sp>
      <p:grpSp>
        <p:nvGrpSpPr>
          <p:cNvPr id="437" name="Shape 437"/>
          <p:cNvGrpSpPr/>
          <p:nvPr/>
        </p:nvGrpSpPr>
        <p:grpSpPr>
          <a:xfrm>
            <a:off x="4264777" y="1470747"/>
            <a:ext cx="4309533" cy="3134049"/>
            <a:chOff x="4174067" y="872061"/>
            <a:chExt cx="4309533" cy="3134049"/>
          </a:xfrm>
        </p:grpSpPr>
        <p:grpSp>
          <p:nvGrpSpPr>
            <p:cNvPr id="438" name="Shape 438"/>
            <p:cNvGrpSpPr/>
            <p:nvPr/>
          </p:nvGrpSpPr>
          <p:grpSpPr>
            <a:xfrm>
              <a:off x="4732867" y="872061"/>
              <a:ext cx="2573866" cy="2607739"/>
              <a:chOff x="4724401" y="1219194"/>
              <a:chExt cx="2573866" cy="2607739"/>
            </a:xfrm>
          </p:grpSpPr>
          <p:grpSp>
            <p:nvGrpSpPr>
              <p:cNvPr id="439" name="Shape 439"/>
              <p:cNvGrpSpPr/>
              <p:nvPr/>
            </p:nvGrpSpPr>
            <p:grpSpPr>
              <a:xfrm>
                <a:off x="6265334" y="2768593"/>
                <a:ext cx="1032933" cy="1058340"/>
                <a:chOff x="4639734" y="1354660"/>
                <a:chExt cx="1032933" cy="1058340"/>
              </a:xfrm>
            </p:grpSpPr>
            <p:sp>
              <p:nvSpPr>
                <p:cNvPr id="440" name="Shape 440"/>
                <p:cNvSpPr/>
                <p:nvPr/>
              </p:nvSpPr>
              <p:spPr>
                <a:xfrm>
                  <a:off x="4639734" y="1354660"/>
                  <a:ext cx="1032933" cy="1058340"/>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Ruby</a:t>
                  </a:r>
                  <a:endParaRPr sz="1400" b="0" i="0" u="none" strike="noStrike" cap="none">
                    <a:solidFill>
                      <a:schemeClr val="lt1"/>
                    </a:solidFill>
                    <a:latin typeface="Arial"/>
                    <a:ea typeface="Arial"/>
                    <a:cs typeface="Arial"/>
                    <a:sym typeface="Arial"/>
                  </a:endParaRPr>
                </a:p>
              </p:txBody>
            </p:sp>
            <p:sp>
              <p:nvSpPr>
                <p:cNvPr id="441" name="Shape 441"/>
                <p:cNvSpPr/>
                <p:nvPr/>
              </p:nvSpPr>
              <p:spPr>
                <a:xfrm>
                  <a:off x="4851401" y="1422392"/>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D</a:t>
                  </a:r>
                  <a:endParaRPr/>
                </a:p>
              </p:txBody>
            </p:sp>
          </p:grpSp>
          <p:grpSp>
            <p:nvGrpSpPr>
              <p:cNvPr id="442" name="Shape 442"/>
              <p:cNvGrpSpPr/>
              <p:nvPr/>
            </p:nvGrpSpPr>
            <p:grpSpPr>
              <a:xfrm>
                <a:off x="6265334" y="1219194"/>
                <a:ext cx="1032933" cy="1058340"/>
                <a:chOff x="4639734" y="1354660"/>
                <a:chExt cx="1032933" cy="1058340"/>
              </a:xfrm>
            </p:grpSpPr>
            <p:sp>
              <p:nvSpPr>
                <p:cNvPr id="443" name="Shape 443"/>
                <p:cNvSpPr/>
                <p:nvPr/>
              </p:nvSpPr>
              <p:spPr>
                <a:xfrm>
                  <a:off x="4639734" y="1354660"/>
                  <a:ext cx="1032933" cy="1058340"/>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Go</a:t>
                  </a:r>
                  <a:endParaRPr sz="1400" b="0" i="0" u="none" strike="noStrike" cap="none">
                    <a:solidFill>
                      <a:schemeClr val="lt1"/>
                    </a:solidFill>
                    <a:latin typeface="Arial"/>
                    <a:ea typeface="Arial"/>
                    <a:cs typeface="Arial"/>
                    <a:sym typeface="Arial"/>
                  </a:endParaRPr>
                </a:p>
              </p:txBody>
            </p:sp>
            <p:sp>
              <p:nvSpPr>
                <p:cNvPr id="444" name="Shape 444"/>
                <p:cNvSpPr/>
                <p:nvPr/>
              </p:nvSpPr>
              <p:spPr>
                <a:xfrm>
                  <a:off x="4851401" y="1422392"/>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B</a:t>
                  </a:r>
                  <a:endParaRPr/>
                </a:p>
              </p:txBody>
            </p:sp>
          </p:grpSp>
          <p:grpSp>
            <p:nvGrpSpPr>
              <p:cNvPr id="445" name="Shape 445"/>
              <p:cNvGrpSpPr/>
              <p:nvPr/>
            </p:nvGrpSpPr>
            <p:grpSpPr>
              <a:xfrm>
                <a:off x="4724401" y="2734726"/>
                <a:ext cx="1032933" cy="1058340"/>
                <a:chOff x="4639734" y="1354660"/>
                <a:chExt cx="1032933" cy="1058340"/>
              </a:xfrm>
            </p:grpSpPr>
            <p:sp>
              <p:nvSpPr>
                <p:cNvPr id="446" name="Shape 446"/>
                <p:cNvSpPr/>
                <p:nvPr/>
              </p:nvSpPr>
              <p:spPr>
                <a:xfrm>
                  <a:off x="4639734" y="1354660"/>
                  <a:ext cx="1032933" cy="1058340"/>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.NET</a:t>
                  </a:r>
                  <a:endParaRPr sz="1400" b="0" i="0" u="none" strike="noStrike" cap="none">
                    <a:solidFill>
                      <a:schemeClr val="lt1"/>
                    </a:solidFill>
                    <a:latin typeface="Arial"/>
                    <a:ea typeface="Arial"/>
                    <a:cs typeface="Arial"/>
                    <a:sym typeface="Arial"/>
                  </a:endParaRPr>
                </a:p>
              </p:txBody>
            </p:sp>
            <p:sp>
              <p:nvSpPr>
                <p:cNvPr id="447" name="Shape 447"/>
                <p:cNvSpPr/>
                <p:nvPr/>
              </p:nvSpPr>
              <p:spPr>
                <a:xfrm>
                  <a:off x="4851401" y="1422392"/>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grpSp>
          <p:grpSp>
            <p:nvGrpSpPr>
              <p:cNvPr id="448" name="Shape 448"/>
              <p:cNvGrpSpPr/>
              <p:nvPr/>
            </p:nvGrpSpPr>
            <p:grpSpPr>
              <a:xfrm>
                <a:off x="4724401" y="1253060"/>
                <a:ext cx="1032933" cy="1058340"/>
                <a:chOff x="4639734" y="1354660"/>
                <a:chExt cx="1032933" cy="1058340"/>
              </a:xfrm>
            </p:grpSpPr>
            <p:sp>
              <p:nvSpPr>
                <p:cNvPr id="449" name="Shape 449"/>
                <p:cNvSpPr/>
                <p:nvPr/>
              </p:nvSpPr>
              <p:spPr>
                <a:xfrm>
                  <a:off x="4639734" y="1354660"/>
                  <a:ext cx="1032933" cy="1058340"/>
                </a:xfrm>
                <a:prstGeom prst="ellipse">
                  <a:avLst/>
                </a:prstGeom>
                <a:solidFill>
                  <a:schemeClr val="accen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Java</a:t>
                  </a:r>
                  <a:endParaRPr sz="1400" b="0" i="0" u="none" strike="noStrike" cap="none">
                    <a:solidFill>
                      <a:schemeClr val="lt1"/>
                    </a:solidFill>
                    <a:latin typeface="Arial"/>
                    <a:ea typeface="Arial"/>
                    <a:cs typeface="Arial"/>
                    <a:sym typeface="Arial"/>
                  </a:endParaRPr>
                </a:p>
              </p:txBody>
            </p:sp>
            <p:sp>
              <p:nvSpPr>
                <p:cNvPr id="450" name="Shape 450"/>
                <p:cNvSpPr/>
                <p:nvPr/>
              </p:nvSpPr>
              <p:spPr>
                <a:xfrm>
                  <a:off x="4851401" y="1422392"/>
                  <a:ext cx="567267" cy="406400"/>
                </a:xfrm>
                <a:prstGeom prst="ellipse">
                  <a:avLst/>
                </a:prstGeom>
                <a:solidFill>
                  <a:schemeClr val="accent2"/>
                </a:solidFill>
                <a:ln w="25400" cap="flat" cmpd="sng">
                  <a:solidFill>
                    <a:srgbClr val="0074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CA" sz="1400" b="0" i="0" u="none" strike="noStrike" cap="none">
                      <a:solidFill>
                        <a:schemeClr val="lt1"/>
                      </a:solidFill>
                      <a:latin typeface="Arial"/>
                      <a:ea typeface="Arial"/>
                      <a:cs typeface="Arial"/>
                      <a:sym typeface="Arial"/>
                    </a:rPr>
                    <a:t>A</a:t>
                  </a:r>
                  <a:endParaRPr sz="1400" b="0" i="0" u="none" strike="noStrike" cap="none">
                    <a:solidFill>
                      <a:schemeClr val="lt1"/>
                    </a:solidFill>
                    <a:latin typeface="Arial"/>
                    <a:ea typeface="Arial"/>
                    <a:cs typeface="Arial"/>
                    <a:sym typeface="Arial"/>
                  </a:endParaRPr>
                </a:p>
              </p:txBody>
            </p:sp>
          </p:grpSp>
        </p:grpSp>
        <p:sp>
          <p:nvSpPr>
            <p:cNvPr id="451" name="Shape 451"/>
            <p:cNvSpPr txBox="1"/>
            <p:nvPr/>
          </p:nvSpPr>
          <p:spPr>
            <a:xfrm>
              <a:off x="4174067" y="3513667"/>
              <a:ext cx="4309533" cy="4924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Arial"/>
                  <a:ea typeface="Arial"/>
                  <a:cs typeface="Arial"/>
                  <a:sym typeface="Arial"/>
                </a:rPr>
                <a:t>Each microservice can be implemented using the </a:t>
              </a:r>
              <a:r>
                <a:rPr lang="en-CA" sz="1600" b="1" i="0" u="none" strike="noStrike" cap="none">
                  <a:solidFill>
                    <a:srgbClr val="000000"/>
                  </a:solidFill>
                  <a:latin typeface="Arial"/>
                  <a:ea typeface="Arial"/>
                  <a:cs typeface="Arial"/>
                  <a:sym typeface="Arial"/>
                </a:rPr>
                <a:t>best technology </a:t>
              </a:r>
              <a:r>
                <a:rPr lang="en-CA" sz="1600" b="0" i="0" u="none" strike="noStrike" cap="none">
                  <a:solidFill>
                    <a:srgbClr val="000000"/>
                  </a:solidFill>
                  <a:latin typeface="Arial"/>
                  <a:ea typeface="Arial"/>
                  <a:cs typeface="Arial"/>
                  <a:sym typeface="Arial"/>
                </a:rPr>
                <a:t>for the feature </a:t>
              </a:r>
              <a:endParaRPr/>
            </a:p>
          </p:txBody>
        </p:sp>
      </p:grpSp>
      <p:sp>
        <p:nvSpPr>
          <p:cNvPr id="452" name="Shape 452"/>
          <p:cNvSpPr txBox="1"/>
          <p:nvPr/>
        </p:nvSpPr>
        <p:spPr>
          <a:xfrm>
            <a:off x="282283" y="881536"/>
            <a:ext cx="2456032" cy="30774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1" i="0" u="none" strike="noStrike" cap="none">
                <a:solidFill>
                  <a:srgbClr val="434343"/>
                </a:solidFill>
                <a:latin typeface="Arial"/>
                <a:ea typeface="Arial"/>
                <a:cs typeface="Arial"/>
                <a:sym typeface="Arial"/>
              </a:rPr>
              <a:t>Then</a:t>
            </a:r>
            <a:endParaRPr sz="1400" b="1" i="0" u="none" strike="noStrike" cap="none">
              <a:solidFill>
                <a:srgbClr val="434343"/>
              </a:solidFill>
              <a:latin typeface="Arial"/>
              <a:ea typeface="Arial"/>
              <a:cs typeface="Arial"/>
              <a:sym typeface="Arial"/>
            </a:endParaRPr>
          </a:p>
        </p:txBody>
      </p:sp>
      <p:sp>
        <p:nvSpPr>
          <p:cNvPr id="453" name="Shape 453"/>
          <p:cNvSpPr txBox="1"/>
          <p:nvPr/>
        </p:nvSpPr>
        <p:spPr>
          <a:xfrm>
            <a:off x="5073614" y="881536"/>
            <a:ext cx="2456032" cy="30774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434343"/>
              </a:buClr>
              <a:buSzPts val="1400"/>
              <a:buFont typeface="Arial"/>
              <a:buNone/>
            </a:pPr>
            <a:r>
              <a:rPr lang="en-CA" sz="1400" b="1" i="0" u="none" strike="noStrike" cap="none">
                <a:solidFill>
                  <a:srgbClr val="434343"/>
                </a:solidFill>
                <a:latin typeface="Arial"/>
                <a:ea typeface="Arial"/>
                <a:cs typeface="Arial"/>
                <a:sym typeface="Arial"/>
              </a:rPr>
              <a:t>Now</a:t>
            </a:r>
            <a:endParaRPr sz="1400" b="1" i="0" u="none" strike="noStrike" cap="none">
              <a:solidFill>
                <a:srgbClr val="434343"/>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37"/>
                                        </p:tgtEl>
                                        <p:attrNameLst>
                                          <p:attrName>style.visibility</p:attrName>
                                        </p:attrNameLst>
                                      </p:cBhvr>
                                      <p:to>
                                        <p:strVal val="visible"/>
                                      </p:to>
                                    </p:set>
                                    <p:anim calcmode="lin" valueType="num">
                                      <p:cBhvr additive="base">
                                        <p:cTn id="13" dur="500"/>
                                        <p:tgtEl>
                                          <p:spTgt spid="437"/>
                                        </p:tgtEl>
                                        <p:attrNameLst>
                                          <p:attrName>ppt_w</p:attrName>
                                        </p:attrNameLst>
                                      </p:cBhvr>
                                      <p:tavLst>
                                        <p:tav tm="0">
                                          <p:val>
                                            <p:strVal val="0"/>
                                          </p:val>
                                        </p:tav>
                                        <p:tav tm="100000">
                                          <p:val>
                                            <p:strVal val="#ppt_w"/>
                                          </p:val>
                                        </p:tav>
                                      </p:tavLst>
                                    </p:anim>
                                    <p:anim calcmode="lin" valueType="num">
                                      <p:cBhvr additive="base">
                                        <p:cTn id="14" dur="500"/>
                                        <p:tgtEl>
                                          <p:spTgt spid="43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0"/>
          <p:cNvSpPr/>
          <p:nvPr/>
        </p:nvSpPr>
        <p:spPr>
          <a:xfrm>
            <a:off x="4788275" y="1506097"/>
            <a:ext cx="490200" cy="1974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200" b="0" i="0" u="none" strike="noStrike" kern="0" cap="none" spc="0" normalizeH="0" baseline="0" noProof="0">
              <a:ln>
                <a:noFill/>
              </a:ln>
              <a:solidFill>
                <a:srgbClr val="FFFFFF"/>
              </a:solidFill>
              <a:effectLst/>
              <a:uLnTx/>
              <a:uFillTx/>
              <a:latin typeface="Arial"/>
              <a:cs typeface="Arial"/>
              <a:sym typeface="Arial"/>
            </a:endParaRPr>
          </a:p>
        </p:txBody>
      </p:sp>
      <p:sp>
        <p:nvSpPr>
          <p:cNvPr id="292" name="Google Shape;292;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ASP</a:t>
            </a:r>
            <a:endParaRPr dirty="0"/>
          </a:p>
        </p:txBody>
      </p:sp>
      <p:sp>
        <p:nvSpPr>
          <p:cNvPr id="4" name="Subtitle 3">
            <a:extLst>
              <a:ext uri="{FF2B5EF4-FFF2-40B4-BE49-F238E27FC236}">
                <a16:creationId xmlns:a16="http://schemas.microsoft.com/office/drawing/2014/main" id="{7992F3B4-D47F-4CDF-85B3-529093F90D85}"/>
              </a:ext>
            </a:extLst>
          </p:cNvPr>
          <p:cNvSpPr>
            <a:spLocks noGrp="1"/>
          </p:cNvSpPr>
          <p:nvPr>
            <p:ph type="subTitle" idx="1"/>
          </p:nvPr>
        </p:nvSpPr>
        <p:spPr/>
        <p:txBody>
          <a:bodyPr/>
          <a:lstStyle/>
          <a:p>
            <a:endParaRPr lang="en-US" dirty="0"/>
          </a:p>
        </p:txBody>
      </p:sp>
      <p:sp>
        <p:nvSpPr>
          <p:cNvPr id="293" name="Google Shape;293;p30"/>
          <p:cNvSpPr/>
          <p:nvPr/>
        </p:nvSpPr>
        <p:spPr>
          <a:xfrm>
            <a:off x="4666675" y="1712125"/>
            <a:ext cx="2634300" cy="12468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4D4D4D"/>
              </a:buClr>
              <a:buSzTx/>
              <a:buFont typeface="Arial"/>
              <a:buNone/>
              <a:tabLst/>
              <a:defRPr/>
            </a:pPr>
            <a:endParaRPr kumimoji="0" sz="1800" b="0" i="0" u="none" strike="noStrike" kern="0" cap="none" spc="0" normalizeH="0" baseline="0" noProof="0">
              <a:ln>
                <a:noFill/>
              </a:ln>
              <a:solidFill>
                <a:srgbClr val="4D4D4D"/>
              </a:solidFill>
              <a:effectLst/>
              <a:uLnTx/>
              <a:uFillTx/>
              <a:latin typeface="Arial"/>
              <a:ea typeface="Arial"/>
              <a:cs typeface="Arial"/>
              <a:sym typeface="Arial"/>
            </a:endParaRPr>
          </a:p>
        </p:txBody>
      </p:sp>
      <p:sp>
        <p:nvSpPr>
          <p:cNvPr id="294" name="Google Shape;294;p30"/>
          <p:cNvSpPr/>
          <p:nvPr/>
        </p:nvSpPr>
        <p:spPr>
          <a:xfrm>
            <a:off x="4719766" y="2522563"/>
            <a:ext cx="2520600" cy="367500"/>
          </a:xfrm>
          <a:prstGeom prst="roundRect">
            <a:avLst>
              <a:gd name="adj" fmla="val 20000"/>
            </a:avLst>
          </a:prstGeom>
          <a:solidFill>
            <a:srgbClr val="006D6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ea typeface="Arial"/>
                <a:cs typeface="Arial"/>
                <a:sym typeface="Arial"/>
              </a:rPr>
              <a:t>Data Access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295;p30"/>
          <p:cNvSpPr/>
          <p:nvPr/>
        </p:nvSpPr>
        <p:spPr>
          <a:xfrm>
            <a:off x="4723150" y="2105143"/>
            <a:ext cx="8088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296;p30"/>
          <p:cNvSpPr/>
          <p:nvPr/>
        </p:nvSpPr>
        <p:spPr>
          <a:xfrm>
            <a:off x="4740675" y="978699"/>
            <a:ext cx="1167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ea typeface="Arial"/>
                <a:cs typeface="Arial"/>
                <a:sym typeface="Arial"/>
              </a:rPr>
              <a:t>HTML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97;p30"/>
          <p:cNvSpPr/>
          <p:nvPr/>
        </p:nvSpPr>
        <p:spPr>
          <a:xfrm>
            <a:off x="5949598" y="978699"/>
            <a:ext cx="1290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100" b="0" i="0" u="none" strike="noStrike" kern="0" cap="none" spc="0" normalizeH="0" baseline="0" noProof="0">
                <a:ln>
                  <a:noFill/>
                </a:ln>
                <a:solidFill>
                  <a:srgbClr val="FFFFFF"/>
                </a:solidFill>
                <a:effectLst/>
                <a:uLnTx/>
                <a:uFillTx/>
                <a:latin typeface="Arial"/>
                <a:ea typeface="Arial"/>
                <a:cs typeface="Arial"/>
                <a:sym typeface="Arial"/>
              </a:rPr>
              <a:t>JavaScript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98;p30"/>
          <p:cNvSpPr/>
          <p:nvPr/>
        </p:nvSpPr>
        <p:spPr>
          <a:xfrm>
            <a:off x="5569932" y="2105143"/>
            <a:ext cx="5418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299;p30"/>
          <p:cNvSpPr/>
          <p:nvPr/>
        </p:nvSpPr>
        <p:spPr>
          <a:xfrm>
            <a:off x="4308325" y="485075"/>
            <a:ext cx="3351000" cy="3921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8881"/>
              </a:buClr>
              <a:buSzTx/>
              <a:buFont typeface="Arial"/>
              <a:buNone/>
              <a:tabLst/>
              <a:defRPr/>
            </a:pPr>
            <a:r>
              <a:rPr lang="en" sz="2500" b="1" dirty="0">
                <a:solidFill>
                  <a:schemeClr val="dk1"/>
                </a:solidFill>
                <a:latin typeface="Proxima Nova"/>
              </a:rPr>
              <a:t>Monolithic Application</a:t>
            </a:r>
            <a:endParaRPr sz="2500" b="1" dirty="0">
              <a:solidFill>
                <a:schemeClr val="dk1"/>
              </a:solidFill>
              <a:latin typeface="Proxima Nova"/>
            </a:endParaRPr>
          </a:p>
        </p:txBody>
      </p:sp>
      <p:cxnSp>
        <p:nvCxnSpPr>
          <p:cNvPr id="300" name="Google Shape;300;p30"/>
          <p:cNvCxnSpPr>
            <a:stCxn id="293" idx="2"/>
            <a:endCxn id="301" idx="0"/>
          </p:cNvCxnSpPr>
          <p:nvPr/>
        </p:nvCxnSpPr>
        <p:spPr>
          <a:xfrm>
            <a:off x="5983825" y="2958925"/>
            <a:ext cx="4200" cy="568800"/>
          </a:xfrm>
          <a:prstGeom prst="straightConnector1">
            <a:avLst/>
          </a:prstGeom>
          <a:noFill/>
          <a:ln w="25400" cap="flat" cmpd="sng">
            <a:solidFill>
              <a:srgbClr val="0A6258"/>
            </a:solidFill>
            <a:prstDash val="solid"/>
            <a:round/>
            <a:headEnd type="triangle" w="lg" len="lg"/>
            <a:tailEnd type="triangle" w="lg" len="lg"/>
          </a:ln>
        </p:spPr>
      </p:cxnSp>
      <p:pic>
        <p:nvPicPr>
          <p:cNvPr id="301" name="Google Shape;301;p30"/>
          <p:cNvPicPr preferRelativeResize="0"/>
          <p:nvPr/>
        </p:nvPicPr>
        <p:blipFill rotWithShape="1">
          <a:blip r:embed="rId3">
            <a:alphaModFix/>
          </a:blip>
          <a:srcRect/>
          <a:stretch/>
        </p:blipFill>
        <p:spPr>
          <a:xfrm>
            <a:off x="5583658" y="3527786"/>
            <a:ext cx="808800" cy="765900"/>
          </a:xfrm>
          <a:prstGeom prst="rect">
            <a:avLst/>
          </a:prstGeom>
          <a:noFill/>
          <a:ln>
            <a:noFill/>
          </a:ln>
        </p:spPr>
      </p:pic>
      <p:sp>
        <p:nvSpPr>
          <p:cNvPr id="303" name="Google Shape;303;p30"/>
          <p:cNvSpPr/>
          <p:nvPr/>
        </p:nvSpPr>
        <p:spPr>
          <a:xfrm>
            <a:off x="6152450" y="2105143"/>
            <a:ext cx="10878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 (Nuget)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304;p30"/>
          <p:cNvSpPr/>
          <p:nvPr/>
        </p:nvSpPr>
        <p:spPr>
          <a:xfrm>
            <a:off x="4719775" y="1764550"/>
            <a:ext cx="2520600" cy="289200"/>
          </a:xfrm>
          <a:prstGeom prst="roundRect">
            <a:avLst>
              <a:gd name="adj" fmla="val 20000"/>
            </a:avLst>
          </a:prstGeom>
          <a:solidFill>
            <a:srgbClr val="006D6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ASP</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305;p30"/>
          <p:cNvSpPr txBox="1"/>
          <p:nvPr/>
        </p:nvSpPr>
        <p:spPr>
          <a:xfrm>
            <a:off x="5294629" y="4181201"/>
            <a:ext cx="1378200" cy="4761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Persistent Store</a:t>
            </a:r>
            <a:endParaRPr kumimoji="0" sz="1200" b="0" i="0" u="none" strike="noStrike" kern="0" cap="none" spc="0" normalizeH="0" baseline="0" noProof="0">
              <a:ln>
                <a:noFill/>
              </a:ln>
              <a:solidFill>
                <a:srgbClr val="78909C"/>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(Database)</a:t>
            </a:r>
            <a:endParaRPr kumimoji="0" sz="1200" b="0" i="0" u="none" strike="noStrike" kern="0" cap="none" spc="0" normalizeH="0" baseline="0" noProof="0">
              <a:ln>
                <a:noFill/>
              </a:ln>
              <a:solidFill>
                <a:srgbClr val="78909C"/>
              </a:solidFill>
              <a:effectLst/>
              <a:uLnTx/>
              <a:uFillTx/>
              <a:latin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ASP.NET</a:t>
            </a:r>
            <a:endParaRPr dirty="0"/>
          </a:p>
        </p:txBody>
      </p:sp>
      <p:sp>
        <p:nvSpPr>
          <p:cNvPr id="311" name="Google Shape;311;p3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spcBef>
                <a:spcPts val="0"/>
              </a:spcBef>
              <a:spcAft>
                <a:spcPts val="1500"/>
              </a:spcAft>
              <a:buNone/>
            </a:pPr>
            <a:endParaRPr/>
          </a:p>
        </p:txBody>
      </p:sp>
      <p:sp>
        <p:nvSpPr>
          <p:cNvPr id="312" name="Google Shape;312;p31"/>
          <p:cNvSpPr/>
          <p:nvPr/>
        </p:nvSpPr>
        <p:spPr>
          <a:xfrm>
            <a:off x="4666410" y="450610"/>
            <a:ext cx="2895576" cy="3921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8881"/>
              </a:buClr>
              <a:buSzTx/>
              <a:buFont typeface="Arial"/>
              <a:buNone/>
              <a:tabLst/>
              <a:defRPr/>
            </a:pPr>
            <a:r>
              <a:rPr lang="en" sz="2500" b="1" dirty="0">
                <a:solidFill>
                  <a:schemeClr val="dk1"/>
                </a:solidFill>
                <a:latin typeface="Proxima Nova"/>
              </a:rPr>
              <a:t>“Modular Monolith”</a:t>
            </a:r>
            <a:endParaRPr sz="2500" b="1" dirty="0">
              <a:solidFill>
                <a:schemeClr val="dk1"/>
              </a:solidFill>
              <a:latin typeface="Proxima Nova"/>
            </a:endParaRPr>
          </a:p>
        </p:txBody>
      </p:sp>
      <p:sp>
        <p:nvSpPr>
          <p:cNvPr id="313" name="Google Shape;313;p31"/>
          <p:cNvSpPr/>
          <p:nvPr/>
        </p:nvSpPr>
        <p:spPr>
          <a:xfrm>
            <a:off x="6717985" y="2051204"/>
            <a:ext cx="5088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315;p31"/>
          <p:cNvSpPr/>
          <p:nvPr/>
        </p:nvSpPr>
        <p:spPr>
          <a:xfrm>
            <a:off x="4788275" y="1513202"/>
            <a:ext cx="490200" cy="1974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200" b="0" i="0" u="none" strike="noStrike" kern="0" cap="none" spc="0" normalizeH="0" baseline="0" noProof="0">
              <a:ln>
                <a:noFill/>
              </a:ln>
              <a:solidFill>
                <a:srgbClr val="FFFFFF"/>
              </a:solidFill>
              <a:effectLst/>
              <a:uLnTx/>
              <a:uFillTx/>
              <a:latin typeface="Arial"/>
              <a:cs typeface="Arial"/>
              <a:sym typeface="Arial"/>
            </a:endParaRPr>
          </a:p>
        </p:txBody>
      </p:sp>
      <p:sp>
        <p:nvSpPr>
          <p:cNvPr id="316" name="Google Shape;316;p31"/>
          <p:cNvSpPr/>
          <p:nvPr/>
        </p:nvSpPr>
        <p:spPr>
          <a:xfrm>
            <a:off x="4666675" y="1719225"/>
            <a:ext cx="2634300" cy="8526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4D4D4D"/>
              </a:buClr>
              <a:buSzTx/>
              <a:buFont typeface="Arial"/>
              <a:buNone/>
              <a:tabLst/>
              <a:defRPr/>
            </a:pPr>
            <a:endParaRPr kumimoji="0" sz="1800" b="0" i="0" u="none" strike="noStrike" kern="0" cap="none" spc="0" normalizeH="0" baseline="0" noProof="0">
              <a:ln>
                <a:noFill/>
              </a:ln>
              <a:solidFill>
                <a:srgbClr val="4D4D4D"/>
              </a:solidFill>
              <a:effectLst/>
              <a:uLnTx/>
              <a:uFillTx/>
              <a:latin typeface="Arial"/>
              <a:ea typeface="Arial"/>
              <a:cs typeface="Arial"/>
              <a:sym typeface="Arial"/>
            </a:endParaRPr>
          </a:p>
        </p:txBody>
      </p:sp>
      <p:sp>
        <p:nvSpPr>
          <p:cNvPr id="317" name="Google Shape;317;p31"/>
          <p:cNvSpPr/>
          <p:nvPr/>
        </p:nvSpPr>
        <p:spPr>
          <a:xfrm>
            <a:off x="4740675" y="1033586"/>
            <a:ext cx="1167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ea typeface="Arial"/>
                <a:cs typeface="Arial"/>
                <a:sym typeface="Arial"/>
              </a:rPr>
              <a:t>HTML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318;p31"/>
          <p:cNvSpPr/>
          <p:nvPr/>
        </p:nvSpPr>
        <p:spPr>
          <a:xfrm>
            <a:off x="5949598" y="1033586"/>
            <a:ext cx="1290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100" b="0" i="0" u="none" strike="noStrike" kern="0" cap="none" spc="0" normalizeH="0" baseline="0" noProof="0">
                <a:ln>
                  <a:noFill/>
                </a:ln>
                <a:solidFill>
                  <a:srgbClr val="FFFFFF"/>
                </a:solidFill>
                <a:effectLst/>
                <a:uLnTx/>
                <a:uFillTx/>
                <a:latin typeface="Arial"/>
                <a:ea typeface="Arial"/>
                <a:cs typeface="Arial"/>
                <a:sym typeface="Arial"/>
              </a:rPr>
              <a:t>JavaScript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319;p31"/>
          <p:cNvSpPr/>
          <p:nvPr/>
        </p:nvSpPr>
        <p:spPr>
          <a:xfrm>
            <a:off x="6663667" y="2129775"/>
            <a:ext cx="548400" cy="367500"/>
          </a:xfrm>
          <a:prstGeom prst="roundRect">
            <a:avLst>
              <a:gd name="adj" fmla="val 20000"/>
            </a:avLst>
          </a:prstGeom>
          <a:solidFill>
            <a:srgbClr val="A87624"/>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20" name="Google Shape;320;p31"/>
          <p:cNvCxnSpPr>
            <a:stCxn id="321" idx="2"/>
            <a:endCxn id="322" idx="0"/>
          </p:cNvCxnSpPr>
          <p:nvPr/>
        </p:nvCxnSpPr>
        <p:spPr>
          <a:xfrm flipH="1">
            <a:off x="5988101" y="2987121"/>
            <a:ext cx="10200" cy="547800"/>
          </a:xfrm>
          <a:prstGeom prst="straightConnector1">
            <a:avLst/>
          </a:prstGeom>
          <a:noFill/>
          <a:ln w="25400" cap="flat" cmpd="sng">
            <a:solidFill>
              <a:srgbClr val="0A6258"/>
            </a:solidFill>
            <a:prstDash val="solid"/>
            <a:round/>
            <a:headEnd type="triangle" w="lg" len="lg"/>
            <a:tailEnd type="triangle" w="lg" len="lg"/>
          </a:ln>
        </p:spPr>
      </p:cxnSp>
      <p:sp>
        <p:nvSpPr>
          <p:cNvPr id="323" name="Google Shape;323;p31"/>
          <p:cNvSpPr/>
          <p:nvPr/>
        </p:nvSpPr>
        <p:spPr>
          <a:xfrm>
            <a:off x="6511268" y="2129775"/>
            <a:ext cx="548400" cy="367500"/>
          </a:xfrm>
          <a:prstGeom prst="roundRect">
            <a:avLst>
              <a:gd name="adj" fmla="val 20000"/>
            </a:avLst>
          </a:prstGeom>
          <a:solidFill>
            <a:srgbClr val="BD8529"/>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22" name="Google Shape;322;p31"/>
          <p:cNvPicPr preferRelativeResize="0"/>
          <p:nvPr/>
        </p:nvPicPr>
        <p:blipFill rotWithShape="1">
          <a:blip r:embed="rId3">
            <a:alphaModFix/>
          </a:blip>
          <a:srcRect/>
          <a:stretch/>
        </p:blipFill>
        <p:spPr>
          <a:xfrm>
            <a:off x="5583658" y="3534890"/>
            <a:ext cx="808800" cy="765900"/>
          </a:xfrm>
          <a:prstGeom prst="rect">
            <a:avLst/>
          </a:prstGeom>
          <a:noFill/>
          <a:ln>
            <a:noFill/>
          </a:ln>
        </p:spPr>
      </p:pic>
      <p:sp>
        <p:nvSpPr>
          <p:cNvPr id="324" name="Google Shape;324;p31"/>
          <p:cNvSpPr txBox="1"/>
          <p:nvPr/>
        </p:nvSpPr>
        <p:spPr>
          <a:xfrm>
            <a:off x="5294629" y="4188305"/>
            <a:ext cx="1378200" cy="4761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Persistent Store</a:t>
            </a:r>
            <a:endParaRPr kumimoji="0" sz="1200" b="0" i="0" u="none" strike="noStrike" kern="0" cap="none" spc="0" normalizeH="0" baseline="0" noProof="0">
              <a:ln>
                <a:noFill/>
              </a:ln>
              <a:solidFill>
                <a:srgbClr val="78909C"/>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(Database)</a:t>
            </a:r>
            <a:endParaRPr kumimoji="0" sz="1200" b="0" i="0" u="none" strike="noStrike" kern="0" cap="none" spc="0" normalizeH="0" baseline="0" noProof="0">
              <a:ln>
                <a:noFill/>
              </a:ln>
              <a:solidFill>
                <a:srgbClr val="78909C"/>
              </a:solidFill>
              <a:effectLst/>
              <a:uLnTx/>
              <a:uFillTx/>
              <a:latin typeface="Arial"/>
              <a:cs typeface="Arial"/>
              <a:sym typeface="Arial"/>
            </a:endParaRPr>
          </a:p>
        </p:txBody>
      </p:sp>
      <p:sp>
        <p:nvSpPr>
          <p:cNvPr id="321" name="Google Shape;321;p31"/>
          <p:cNvSpPr/>
          <p:nvPr/>
        </p:nvSpPr>
        <p:spPr>
          <a:xfrm>
            <a:off x="4738001" y="2619621"/>
            <a:ext cx="25206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Data 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325;p31"/>
          <p:cNvSpPr/>
          <p:nvPr/>
        </p:nvSpPr>
        <p:spPr>
          <a:xfrm>
            <a:off x="4738000" y="2135784"/>
            <a:ext cx="14292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Business 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326;p31"/>
          <p:cNvSpPr/>
          <p:nvPr/>
        </p:nvSpPr>
        <p:spPr>
          <a:xfrm>
            <a:off x="6392442" y="2129775"/>
            <a:ext cx="548400" cy="367500"/>
          </a:xfrm>
          <a:prstGeom prst="roundRect">
            <a:avLst>
              <a:gd name="adj" fmla="val 20000"/>
            </a:avLst>
          </a:prstGeom>
          <a:solidFill>
            <a:srgbClr val="CF922D"/>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327;p31"/>
          <p:cNvSpPr/>
          <p:nvPr/>
        </p:nvSpPr>
        <p:spPr>
          <a:xfrm>
            <a:off x="4717100" y="1790861"/>
            <a:ext cx="2520600" cy="289200"/>
          </a:xfrm>
          <a:prstGeom prst="roundRect">
            <a:avLst>
              <a:gd name="adj" fmla="val 20000"/>
            </a:avLst>
          </a:prstGeom>
          <a:solidFill>
            <a:srgbClr val="006D6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ASP.NET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328;p31"/>
          <p:cNvSpPr/>
          <p:nvPr/>
        </p:nvSpPr>
        <p:spPr>
          <a:xfrm>
            <a:off x="6211644" y="2129325"/>
            <a:ext cx="608400" cy="367500"/>
          </a:xfrm>
          <a:prstGeom prst="roundRect">
            <a:avLst>
              <a:gd name="adj" fmla="val 20000"/>
            </a:avLst>
          </a:prstGeom>
          <a:solidFill>
            <a:srgbClr val="E8A433"/>
          </a:solidFill>
          <a:ln w="9525" cap="flat" cmpd="sng">
            <a:solidFill>
              <a:srgbClr val="000000">
                <a:alpha val="0"/>
              </a:srgbClr>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Nuget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title"/>
          </p:nvPr>
        </p:nvSpPr>
        <p:spPr>
          <a:xfrm>
            <a:off x="120628" y="99192"/>
            <a:ext cx="4829400" cy="615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Microservices</a:t>
            </a:r>
            <a:endParaRPr/>
          </a:p>
        </p:txBody>
      </p:sp>
      <p:sp>
        <p:nvSpPr>
          <p:cNvPr id="334" name="Google Shape;334;p32"/>
          <p:cNvSpPr txBox="1">
            <a:spLocks noGrp="1"/>
          </p:cNvSpPr>
          <p:nvPr>
            <p:ph type="subTitle" idx="1"/>
          </p:nvPr>
        </p:nvSpPr>
        <p:spPr>
          <a:xfrm>
            <a:off x="5356675" y="127376"/>
            <a:ext cx="3660900" cy="587100"/>
          </a:xfrm>
          <a:prstGeom prst="rect">
            <a:avLst/>
          </a:prstGeom>
        </p:spPr>
        <p:txBody>
          <a:bodyPr spcFirstLastPara="1" wrap="square" lIns="91425" tIns="91425" rIns="91425" bIns="91425" anchor="ctr" anchorCtr="0">
            <a:noAutofit/>
          </a:bodyPr>
          <a:lstStyle/>
          <a:p>
            <a:pPr marL="0" lvl="0" indent="0">
              <a:lnSpc>
                <a:spcPct val="100000"/>
              </a:lnSpc>
              <a:spcBef>
                <a:spcPts val="0"/>
              </a:spcBef>
              <a:spcAft>
                <a:spcPts val="0"/>
              </a:spcAft>
              <a:buNone/>
            </a:pPr>
            <a:r>
              <a:rPr lang="en" sz="1800"/>
              <a:t>… no more dependencies! Yeah!</a:t>
            </a:r>
            <a:endParaRPr sz="1800"/>
          </a:p>
        </p:txBody>
      </p:sp>
      <p:sp>
        <p:nvSpPr>
          <p:cNvPr id="336" name="Google Shape;336;p32"/>
          <p:cNvSpPr/>
          <p:nvPr/>
        </p:nvSpPr>
        <p:spPr>
          <a:xfrm>
            <a:off x="302503" y="2314642"/>
            <a:ext cx="1872300" cy="10200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4D4D4D"/>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cs typeface="Arial"/>
                <a:sym typeface="Arial"/>
              </a:rPr>
              <a:t>App 1</a:t>
            </a:r>
            <a:endParaRPr kumimoji="0" sz="1400" b="0" i="0" u="none" strike="noStrike" kern="0" cap="none" spc="0" normalizeH="0" baseline="0" noProof="0">
              <a:ln>
                <a:noFill/>
              </a:ln>
              <a:solidFill>
                <a:srgbClr val="666666"/>
              </a:solidFill>
              <a:effectLst/>
              <a:uLnTx/>
              <a:uFillTx/>
              <a:latin typeface="Arial"/>
              <a:ea typeface="Arial"/>
              <a:cs typeface="Arial"/>
              <a:sym typeface="Arial"/>
            </a:endParaRPr>
          </a:p>
        </p:txBody>
      </p:sp>
      <p:sp>
        <p:nvSpPr>
          <p:cNvPr id="337" name="Google Shape;337;p32"/>
          <p:cNvSpPr/>
          <p:nvPr/>
        </p:nvSpPr>
        <p:spPr>
          <a:xfrm>
            <a:off x="4935903" y="973483"/>
            <a:ext cx="2577600" cy="4458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4D4D4D"/>
              </a:buClr>
              <a:buSzTx/>
              <a:buFont typeface="Arial"/>
              <a:buNone/>
              <a:tabLst/>
              <a:defRPr/>
            </a:pPr>
            <a:endParaRPr kumimoji="0" sz="1800" b="0" i="0" u="none" strike="noStrike" kern="0" cap="none" spc="0" normalizeH="0" baseline="0" noProof="0">
              <a:ln>
                <a:noFill/>
              </a:ln>
              <a:solidFill>
                <a:srgbClr val="4D4D4D"/>
              </a:solidFill>
              <a:effectLst/>
              <a:uLnTx/>
              <a:uFillTx/>
              <a:latin typeface="Arial"/>
              <a:ea typeface="Arial"/>
              <a:cs typeface="Arial"/>
              <a:sym typeface="Arial"/>
            </a:endParaRPr>
          </a:p>
        </p:txBody>
      </p:sp>
      <p:sp>
        <p:nvSpPr>
          <p:cNvPr id="338" name="Google Shape;338;p32"/>
          <p:cNvSpPr/>
          <p:nvPr/>
        </p:nvSpPr>
        <p:spPr>
          <a:xfrm>
            <a:off x="4982828" y="1004067"/>
            <a:ext cx="1167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ea typeface="Arial"/>
                <a:cs typeface="Arial"/>
                <a:sym typeface="Arial"/>
              </a:rPr>
              <a:t>HTML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339;p32"/>
          <p:cNvSpPr/>
          <p:nvPr/>
        </p:nvSpPr>
        <p:spPr>
          <a:xfrm>
            <a:off x="6186533" y="1004067"/>
            <a:ext cx="1290600" cy="367500"/>
          </a:xfrm>
          <a:prstGeom prst="roundRect">
            <a:avLst>
              <a:gd name="adj" fmla="val 20000"/>
            </a:avLst>
          </a:prstGeom>
          <a:solidFill>
            <a:srgbClr val="A7A7A7"/>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100" b="0" i="0" u="none" strike="noStrike" kern="0" cap="none" spc="0" normalizeH="0" baseline="0" noProof="0">
                <a:ln>
                  <a:noFill/>
                </a:ln>
                <a:solidFill>
                  <a:srgbClr val="FFFFFF"/>
                </a:solidFill>
                <a:effectLst/>
                <a:uLnTx/>
                <a:uFillTx/>
                <a:latin typeface="Arial"/>
                <a:ea typeface="Arial"/>
                <a:cs typeface="Arial"/>
                <a:sym typeface="Arial"/>
              </a:rPr>
              <a:t>JavaScript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40" name="Google Shape;340;p32"/>
          <p:cNvCxnSpPr>
            <a:stCxn id="336" idx="2"/>
            <a:endCxn id="341" idx="0"/>
          </p:cNvCxnSpPr>
          <p:nvPr/>
        </p:nvCxnSpPr>
        <p:spPr>
          <a:xfrm>
            <a:off x="1238653" y="3334642"/>
            <a:ext cx="0" cy="868200"/>
          </a:xfrm>
          <a:prstGeom prst="straightConnector1">
            <a:avLst/>
          </a:prstGeom>
          <a:noFill/>
          <a:ln w="25400" cap="flat" cmpd="sng">
            <a:solidFill>
              <a:srgbClr val="0A6258"/>
            </a:solidFill>
            <a:prstDash val="solid"/>
            <a:round/>
            <a:headEnd type="triangle" w="lg" len="lg"/>
            <a:tailEnd type="triangle" w="lg" len="lg"/>
          </a:ln>
        </p:spPr>
      </p:cxnSp>
      <p:pic>
        <p:nvPicPr>
          <p:cNvPr id="341" name="Google Shape;341;p32"/>
          <p:cNvPicPr preferRelativeResize="0"/>
          <p:nvPr/>
        </p:nvPicPr>
        <p:blipFill rotWithShape="1">
          <a:blip r:embed="rId3">
            <a:alphaModFix/>
          </a:blip>
          <a:srcRect/>
          <a:stretch/>
        </p:blipFill>
        <p:spPr>
          <a:xfrm>
            <a:off x="984256" y="4202846"/>
            <a:ext cx="508800" cy="481800"/>
          </a:xfrm>
          <a:prstGeom prst="rect">
            <a:avLst/>
          </a:prstGeom>
          <a:noFill/>
          <a:ln>
            <a:noFill/>
          </a:ln>
        </p:spPr>
      </p:pic>
      <p:sp>
        <p:nvSpPr>
          <p:cNvPr id="342" name="Google Shape;342;p32"/>
          <p:cNvSpPr/>
          <p:nvPr/>
        </p:nvSpPr>
        <p:spPr>
          <a:xfrm>
            <a:off x="371077" y="2716106"/>
            <a:ext cx="17532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2"/>
          <p:cNvSpPr/>
          <p:nvPr/>
        </p:nvSpPr>
        <p:spPr>
          <a:xfrm>
            <a:off x="931558" y="2391927"/>
            <a:ext cx="2949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2</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44" name="Google Shape;344;p32"/>
          <p:cNvSpPr/>
          <p:nvPr/>
        </p:nvSpPr>
        <p:spPr>
          <a:xfrm>
            <a:off x="1829370" y="2391927"/>
            <a:ext cx="2949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4</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45" name="Google Shape;345;p32"/>
          <p:cNvSpPr/>
          <p:nvPr/>
        </p:nvSpPr>
        <p:spPr>
          <a:xfrm>
            <a:off x="1274155" y="2391927"/>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3</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46" name="Google Shape;346;p32"/>
          <p:cNvSpPr/>
          <p:nvPr/>
        </p:nvSpPr>
        <p:spPr>
          <a:xfrm>
            <a:off x="371090" y="2391927"/>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1</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47" name="Google Shape;347;p32"/>
          <p:cNvSpPr/>
          <p:nvPr/>
        </p:nvSpPr>
        <p:spPr>
          <a:xfrm>
            <a:off x="3496725" y="2314651"/>
            <a:ext cx="1872300" cy="13107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4D4D4D"/>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cs typeface="Arial"/>
                <a:sym typeface="Arial"/>
              </a:rPr>
              <a:t>App 2</a:t>
            </a:r>
            <a:endParaRPr kumimoji="0" sz="1400" b="0" i="0" u="none" strike="noStrike" kern="0" cap="none" spc="0" normalizeH="0" baseline="0" noProof="0">
              <a:ln>
                <a:noFill/>
              </a:ln>
              <a:solidFill>
                <a:srgbClr val="666666"/>
              </a:solidFill>
              <a:effectLst/>
              <a:uLnTx/>
              <a:uFillTx/>
              <a:latin typeface="Arial"/>
              <a:ea typeface="Arial"/>
              <a:cs typeface="Arial"/>
              <a:sym typeface="Arial"/>
            </a:endParaRPr>
          </a:p>
        </p:txBody>
      </p:sp>
      <p:cxnSp>
        <p:nvCxnSpPr>
          <p:cNvPr id="348" name="Google Shape;348;p32"/>
          <p:cNvCxnSpPr>
            <a:stCxn id="347" idx="2"/>
            <a:endCxn id="349" idx="0"/>
          </p:cNvCxnSpPr>
          <p:nvPr/>
        </p:nvCxnSpPr>
        <p:spPr>
          <a:xfrm>
            <a:off x="4432875" y="3625351"/>
            <a:ext cx="457200" cy="577500"/>
          </a:xfrm>
          <a:prstGeom prst="straightConnector1">
            <a:avLst/>
          </a:prstGeom>
          <a:noFill/>
          <a:ln w="25400" cap="flat" cmpd="sng">
            <a:solidFill>
              <a:srgbClr val="0A6258"/>
            </a:solidFill>
            <a:prstDash val="solid"/>
            <a:round/>
            <a:headEnd type="triangle" w="lg" len="lg"/>
            <a:tailEnd type="triangle" w="lg" len="lg"/>
          </a:ln>
        </p:spPr>
      </p:cxnSp>
      <p:pic>
        <p:nvPicPr>
          <p:cNvPr id="349" name="Google Shape;349;p32"/>
          <p:cNvPicPr preferRelativeResize="0"/>
          <p:nvPr/>
        </p:nvPicPr>
        <p:blipFill rotWithShape="1">
          <a:blip r:embed="rId3">
            <a:alphaModFix/>
          </a:blip>
          <a:srcRect/>
          <a:stretch/>
        </p:blipFill>
        <p:spPr>
          <a:xfrm>
            <a:off x="4635668" y="4202846"/>
            <a:ext cx="508800" cy="481800"/>
          </a:xfrm>
          <a:prstGeom prst="rect">
            <a:avLst/>
          </a:prstGeom>
          <a:noFill/>
          <a:ln>
            <a:noFill/>
          </a:ln>
        </p:spPr>
      </p:pic>
      <p:sp>
        <p:nvSpPr>
          <p:cNvPr id="350" name="Google Shape;350;p32"/>
          <p:cNvSpPr/>
          <p:nvPr/>
        </p:nvSpPr>
        <p:spPr>
          <a:xfrm>
            <a:off x="3565278" y="2737427"/>
            <a:ext cx="1753200" cy="2892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351;p32"/>
          <p:cNvSpPr/>
          <p:nvPr/>
        </p:nvSpPr>
        <p:spPr>
          <a:xfrm>
            <a:off x="4125770" y="2391927"/>
            <a:ext cx="2949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2</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52" name="Google Shape;352;p32"/>
          <p:cNvSpPr/>
          <p:nvPr/>
        </p:nvSpPr>
        <p:spPr>
          <a:xfrm>
            <a:off x="5023582" y="2391927"/>
            <a:ext cx="2949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4</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53" name="Google Shape;353;p32"/>
          <p:cNvSpPr/>
          <p:nvPr/>
        </p:nvSpPr>
        <p:spPr>
          <a:xfrm>
            <a:off x="4468368" y="2391927"/>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3</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54" name="Google Shape;354;p32"/>
          <p:cNvSpPr/>
          <p:nvPr/>
        </p:nvSpPr>
        <p:spPr>
          <a:xfrm>
            <a:off x="3565302" y="2391927"/>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1</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55" name="Google Shape;355;p32"/>
          <p:cNvSpPr/>
          <p:nvPr/>
        </p:nvSpPr>
        <p:spPr>
          <a:xfrm>
            <a:off x="5691728" y="2162242"/>
            <a:ext cx="1872300" cy="10200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4D4D4D"/>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cs typeface="Arial"/>
                <a:sym typeface="Arial"/>
              </a:rPr>
              <a:t>App 3</a:t>
            </a:r>
            <a:endParaRPr kumimoji="0" sz="1400" b="0" i="0" u="none" strike="noStrike" kern="0" cap="none" spc="0" normalizeH="0" baseline="0" noProof="0">
              <a:ln>
                <a:noFill/>
              </a:ln>
              <a:solidFill>
                <a:srgbClr val="666666"/>
              </a:solidFill>
              <a:effectLst/>
              <a:uLnTx/>
              <a:uFillTx/>
              <a:latin typeface="Arial"/>
              <a:ea typeface="Arial"/>
              <a:cs typeface="Arial"/>
              <a:sym typeface="Arial"/>
            </a:endParaRPr>
          </a:p>
        </p:txBody>
      </p:sp>
      <p:sp>
        <p:nvSpPr>
          <p:cNvPr id="356" name="Google Shape;356;p32"/>
          <p:cNvSpPr/>
          <p:nvPr/>
        </p:nvSpPr>
        <p:spPr>
          <a:xfrm>
            <a:off x="5760302" y="2563706"/>
            <a:ext cx="17532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357;p32"/>
          <p:cNvSpPr/>
          <p:nvPr/>
        </p:nvSpPr>
        <p:spPr>
          <a:xfrm>
            <a:off x="6320762" y="2239517"/>
            <a:ext cx="1192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2</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58" name="Google Shape;358;p32"/>
          <p:cNvSpPr/>
          <p:nvPr/>
        </p:nvSpPr>
        <p:spPr>
          <a:xfrm>
            <a:off x="5760315" y="2239527"/>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1</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cxnSp>
        <p:nvCxnSpPr>
          <p:cNvPr id="359" name="Google Shape;359;p32"/>
          <p:cNvCxnSpPr>
            <a:stCxn id="337" idx="2"/>
            <a:endCxn id="336" idx="0"/>
          </p:cNvCxnSpPr>
          <p:nvPr/>
        </p:nvCxnSpPr>
        <p:spPr>
          <a:xfrm flipH="1">
            <a:off x="1238703" y="1419283"/>
            <a:ext cx="4986000" cy="895500"/>
          </a:xfrm>
          <a:prstGeom prst="straightConnector1">
            <a:avLst/>
          </a:prstGeom>
          <a:noFill/>
          <a:ln w="25400" cap="flat" cmpd="sng">
            <a:solidFill>
              <a:srgbClr val="0A6258"/>
            </a:solidFill>
            <a:prstDash val="solid"/>
            <a:round/>
            <a:headEnd type="triangle" w="lg" len="lg"/>
            <a:tailEnd type="triangle" w="lg" len="lg"/>
          </a:ln>
        </p:spPr>
      </p:cxnSp>
      <p:sp>
        <p:nvSpPr>
          <p:cNvPr id="360" name="Google Shape;360;p32"/>
          <p:cNvSpPr/>
          <p:nvPr/>
        </p:nvSpPr>
        <p:spPr>
          <a:xfrm>
            <a:off x="4402104" y="1767526"/>
            <a:ext cx="587400" cy="215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ea typeface="Arial"/>
                <a:cs typeface="Arial"/>
                <a:sym typeface="Arial"/>
              </a:rPr>
              <a:t>HTTPS</a:t>
            </a:r>
            <a:endParaRPr kumimoji="0" sz="1400" b="0" i="0" u="none" strike="noStrike" kern="0" cap="none" spc="0" normalizeH="0" baseline="0" noProof="0">
              <a:ln>
                <a:noFill/>
              </a:ln>
              <a:solidFill>
                <a:srgbClr val="666666"/>
              </a:solidFill>
              <a:effectLst/>
              <a:uLnTx/>
              <a:uFillTx/>
              <a:latin typeface="Arial"/>
              <a:cs typeface="Arial"/>
              <a:sym typeface="Arial"/>
            </a:endParaRPr>
          </a:p>
        </p:txBody>
      </p:sp>
      <p:cxnSp>
        <p:nvCxnSpPr>
          <p:cNvPr id="361" name="Google Shape;361;p32"/>
          <p:cNvCxnSpPr>
            <a:stCxn id="337" idx="2"/>
            <a:endCxn id="355" idx="0"/>
          </p:cNvCxnSpPr>
          <p:nvPr/>
        </p:nvCxnSpPr>
        <p:spPr>
          <a:xfrm>
            <a:off x="6224703" y="1419283"/>
            <a:ext cx="403200" cy="743100"/>
          </a:xfrm>
          <a:prstGeom prst="straightConnector1">
            <a:avLst/>
          </a:prstGeom>
          <a:noFill/>
          <a:ln w="25400" cap="flat" cmpd="sng">
            <a:solidFill>
              <a:srgbClr val="0A6258"/>
            </a:solidFill>
            <a:prstDash val="solid"/>
            <a:round/>
            <a:headEnd type="triangle" w="lg" len="lg"/>
            <a:tailEnd type="triangle" w="lg" len="lg"/>
          </a:ln>
        </p:spPr>
      </p:cxnSp>
      <p:cxnSp>
        <p:nvCxnSpPr>
          <p:cNvPr id="362" name="Google Shape;362;p32"/>
          <p:cNvCxnSpPr>
            <a:stCxn id="337" idx="2"/>
            <a:endCxn id="347" idx="0"/>
          </p:cNvCxnSpPr>
          <p:nvPr/>
        </p:nvCxnSpPr>
        <p:spPr>
          <a:xfrm flipH="1">
            <a:off x="4432803" y="1419283"/>
            <a:ext cx="1791900" cy="895500"/>
          </a:xfrm>
          <a:prstGeom prst="straightConnector1">
            <a:avLst/>
          </a:prstGeom>
          <a:noFill/>
          <a:ln w="25400" cap="flat" cmpd="sng">
            <a:solidFill>
              <a:srgbClr val="0A6258"/>
            </a:solidFill>
            <a:prstDash val="solid"/>
            <a:round/>
            <a:headEnd type="triangle" w="lg" len="lg"/>
            <a:tailEnd type="triangle" w="lg" len="lg"/>
          </a:ln>
        </p:spPr>
      </p:cxnSp>
      <p:sp>
        <p:nvSpPr>
          <p:cNvPr id="363" name="Google Shape;363;p32"/>
          <p:cNvSpPr/>
          <p:nvPr/>
        </p:nvSpPr>
        <p:spPr>
          <a:xfrm>
            <a:off x="5827062" y="1761521"/>
            <a:ext cx="587400" cy="215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ea typeface="Arial"/>
                <a:cs typeface="Arial"/>
                <a:sym typeface="Arial"/>
              </a:rPr>
              <a:t>HTTPS</a:t>
            </a:r>
            <a:endParaRPr kumimoji="0" sz="1400" b="0" i="0" u="none" strike="noStrike" kern="0" cap="none" spc="0" normalizeH="0" baseline="0" noProof="0">
              <a:ln>
                <a:noFill/>
              </a:ln>
              <a:solidFill>
                <a:srgbClr val="666666"/>
              </a:solidFill>
              <a:effectLst/>
              <a:uLnTx/>
              <a:uFillTx/>
              <a:latin typeface="Arial"/>
              <a:cs typeface="Arial"/>
              <a:sym typeface="Arial"/>
            </a:endParaRPr>
          </a:p>
        </p:txBody>
      </p:sp>
      <p:sp>
        <p:nvSpPr>
          <p:cNvPr id="364" name="Google Shape;364;p32"/>
          <p:cNvSpPr/>
          <p:nvPr/>
        </p:nvSpPr>
        <p:spPr>
          <a:xfrm>
            <a:off x="6825100" y="3653502"/>
            <a:ext cx="1872300" cy="1310700"/>
          </a:xfrm>
          <a:prstGeom prst="roundRect">
            <a:avLst>
              <a:gd name="adj" fmla="val 6249"/>
            </a:avLst>
          </a:prstGeom>
          <a:solidFill>
            <a:srgbClr val="FFFFFF"/>
          </a:solidFill>
          <a:ln w="25400" cap="flat" cmpd="sng">
            <a:solidFill>
              <a:srgbClr val="33928A"/>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4D4D4D"/>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cs typeface="Arial"/>
                <a:sym typeface="Arial"/>
              </a:rPr>
              <a:t>App 4</a:t>
            </a:r>
            <a:endParaRPr kumimoji="0" sz="1400" b="0" i="0" u="none" strike="noStrike" kern="0" cap="none" spc="0" normalizeH="0" baseline="0" noProof="0">
              <a:ln>
                <a:noFill/>
              </a:ln>
              <a:solidFill>
                <a:srgbClr val="666666"/>
              </a:solidFill>
              <a:effectLst/>
              <a:uLnTx/>
              <a:uFillTx/>
              <a:latin typeface="Arial"/>
              <a:ea typeface="Arial"/>
              <a:cs typeface="Arial"/>
              <a:sym typeface="Arial"/>
            </a:endParaRPr>
          </a:p>
        </p:txBody>
      </p:sp>
      <p:sp>
        <p:nvSpPr>
          <p:cNvPr id="365" name="Google Shape;365;p32"/>
          <p:cNvSpPr/>
          <p:nvPr/>
        </p:nvSpPr>
        <p:spPr>
          <a:xfrm>
            <a:off x="6893664" y="4345706"/>
            <a:ext cx="1753200" cy="367500"/>
          </a:xfrm>
          <a:prstGeom prst="roundRect">
            <a:avLst>
              <a:gd name="adj" fmla="val 20000"/>
            </a:avLst>
          </a:prstGeom>
          <a:solidFill>
            <a:srgbClr val="E8A433"/>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DLL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366;p32"/>
          <p:cNvSpPr/>
          <p:nvPr/>
        </p:nvSpPr>
        <p:spPr>
          <a:xfrm>
            <a:off x="7454118" y="3736083"/>
            <a:ext cx="7602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2</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67" name="Google Shape;367;p32"/>
          <p:cNvSpPr/>
          <p:nvPr/>
        </p:nvSpPr>
        <p:spPr>
          <a:xfrm>
            <a:off x="6893676" y="3736093"/>
            <a:ext cx="5088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1</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68" name="Google Shape;368;p32"/>
          <p:cNvSpPr/>
          <p:nvPr/>
        </p:nvSpPr>
        <p:spPr>
          <a:xfrm>
            <a:off x="8265965" y="3736083"/>
            <a:ext cx="381000" cy="289200"/>
          </a:xfrm>
          <a:prstGeom prst="roundRect">
            <a:avLst>
              <a:gd name="adj" fmla="val 20000"/>
            </a:avLst>
          </a:prstGeom>
          <a:solidFill>
            <a:srgbClr val="787878"/>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3</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cxnSp>
        <p:nvCxnSpPr>
          <p:cNvPr id="369" name="Google Shape;369;p32"/>
          <p:cNvCxnSpPr>
            <a:stCxn id="364" idx="1"/>
            <a:endCxn id="349" idx="3"/>
          </p:cNvCxnSpPr>
          <p:nvPr/>
        </p:nvCxnSpPr>
        <p:spPr>
          <a:xfrm flipH="1">
            <a:off x="5144500" y="4308852"/>
            <a:ext cx="1680600" cy="135000"/>
          </a:xfrm>
          <a:prstGeom prst="straightConnector1">
            <a:avLst/>
          </a:prstGeom>
          <a:noFill/>
          <a:ln w="25400" cap="flat" cmpd="sng">
            <a:solidFill>
              <a:srgbClr val="0A6258"/>
            </a:solidFill>
            <a:prstDash val="solid"/>
            <a:round/>
            <a:headEnd type="none" w="lg" len="lg"/>
            <a:tailEnd type="triangle" w="lg" len="lg"/>
          </a:ln>
        </p:spPr>
      </p:cxnSp>
      <p:cxnSp>
        <p:nvCxnSpPr>
          <p:cNvPr id="370" name="Google Shape;370;p32"/>
          <p:cNvCxnSpPr>
            <a:stCxn id="355" idx="2"/>
          </p:cNvCxnSpPr>
          <p:nvPr/>
        </p:nvCxnSpPr>
        <p:spPr>
          <a:xfrm>
            <a:off x="6627878" y="3182242"/>
            <a:ext cx="703800" cy="447900"/>
          </a:xfrm>
          <a:prstGeom prst="straightConnector1">
            <a:avLst/>
          </a:prstGeom>
          <a:noFill/>
          <a:ln w="25400" cap="flat" cmpd="sng">
            <a:solidFill>
              <a:srgbClr val="0A6258"/>
            </a:solidFill>
            <a:prstDash val="solid"/>
            <a:round/>
            <a:headEnd type="none" w="lg" len="lg"/>
            <a:tailEnd type="triangle" w="lg" len="lg"/>
          </a:ln>
        </p:spPr>
      </p:cxnSp>
      <p:sp>
        <p:nvSpPr>
          <p:cNvPr id="371" name="Google Shape;371;p32"/>
          <p:cNvSpPr/>
          <p:nvPr/>
        </p:nvSpPr>
        <p:spPr>
          <a:xfrm>
            <a:off x="7059133" y="3276605"/>
            <a:ext cx="587400" cy="2154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666666"/>
                </a:solidFill>
                <a:effectLst/>
                <a:uLnTx/>
                <a:uFillTx/>
                <a:latin typeface="Arial"/>
                <a:ea typeface="Arial"/>
                <a:cs typeface="Arial"/>
                <a:sym typeface="Arial"/>
              </a:rPr>
              <a:t>HTTPS</a:t>
            </a:r>
            <a:endParaRPr kumimoji="0" sz="1400" b="0" i="0" u="none" strike="noStrike" kern="0" cap="none" spc="0" normalizeH="0" baseline="0" noProof="0">
              <a:ln>
                <a:noFill/>
              </a:ln>
              <a:solidFill>
                <a:srgbClr val="666666"/>
              </a:solidFill>
              <a:effectLst/>
              <a:uLnTx/>
              <a:uFillTx/>
              <a:latin typeface="Arial"/>
              <a:cs typeface="Arial"/>
              <a:sym typeface="Arial"/>
            </a:endParaRPr>
          </a:p>
        </p:txBody>
      </p:sp>
      <p:sp>
        <p:nvSpPr>
          <p:cNvPr id="372" name="Google Shape;372;p32"/>
          <p:cNvSpPr/>
          <p:nvPr/>
        </p:nvSpPr>
        <p:spPr>
          <a:xfrm>
            <a:off x="6893675" y="4060725"/>
            <a:ext cx="1753200" cy="245400"/>
          </a:xfrm>
          <a:prstGeom prst="roundRect">
            <a:avLst>
              <a:gd name="adj" fmla="val 20000"/>
            </a:avLst>
          </a:prstGeom>
          <a:solidFill>
            <a:srgbClr val="D5A6BD"/>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CACHE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373;p32"/>
          <p:cNvSpPr/>
          <p:nvPr/>
        </p:nvSpPr>
        <p:spPr>
          <a:xfrm>
            <a:off x="3565278" y="3069175"/>
            <a:ext cx="1753200" cy="289200"/>
          </a:xfrm>
          <a:prstGeom prst="roundRect">
            <a:avLst>
              <a:gd name="adj" fmla="val 20000"/>
            </a:avLst>
          </a:prstGeom>
          <a:solidFill>
            <a:srgbClr val="A4C2F4"/>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1200" b="0" i="0" u="none" strike="noStrike" kern="0" cap="none" spc="0" normalizeH="0" baseline="0" noProof="0">
                <a:ln>
                  <a:noFill/>
                </a:ln>
                <a:solidFill>
                  <a:srgbClr val="FFFFFF"/>
                </a:solidFill>
                <a:effectLst/>
                <a:uLnTx/>
                <a:uFillTx/>
                <a:latin typeface="Arial"/>
                <a:cs typeface="Arial"/>
                <a:sym typeface="Arial"/>
              </a:rPr>
              <a:t>CIRCUIT BREAKER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374;p32"/>
          <p:cNvSpPr txBox="1"/>
          <p:nvPr/>
        </p:nvSpPr>
        <p:spPr>
          <a:xfrm>
            <a:off x="549554" y="4596194"/>
            <a:ext cx="1378200" cy="4761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Persistent Store</a:t>
            </a:r>
            <a:endParaRPr kumimoji="0" sz="1200" b="0" i="0" u="none" strike="noStrike" kern="0" cap="none" spc="0" normalizeH="0" baseline="0" noProof="0">
              <a:ln>
                <a:noFill/>
              </a:ln>
              <a:solidFill>
                <a:srgbClr val="78909C"/>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(Database)</a:t>
            </a:r>
            <a:endParaRPr kumimoji="0" sz="1200" b="0" i="0" u="none" strike="noStrike" kern="0" cap="none" spc="0" normalizeH="0" baseline="0" noProof="0">
              <a:ln>
                <a:noFill/>
              </a:ln>
              <a:solidFill>
                <a:srgbClr val="78909C"/>
              </a:solidFill>
              <a:effectLst/>
              <a:uLnTx/>
              <a:uFillTx/>
              <a:latin typeface="Arial"/>
              <a:cs typeface="Arial"/>
              <a:sym typeface="Arial"/>
            </a:endParaRPr>
          </a:p>
        </p:txBody>
      </p:sp>
      <p:sp>
        <p:nvSpPr>
          <p:cNvPr id="375" name="Google Shape;375;p32"/>
          <p:cNvSpPr txBox="1"/>
          <p:nvPr/>
        </p:nvSpPr>
        <p:spPr>
          <a:xfrm>
            <a:off x="4201994" y="4585197"/>
            <a:ext cx="1378200" cy="4761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Persistent Store</a:t>
            </a:r>
            <a:endParaRPr kumimoji="0" sz="1200" b="0" i="0" u="none" strike="noStrike" kern="0" cap="none" spc="0" normalizeH="0" baseline="0" noProof="0">
              <a:ln>
                <a:noFill/>
              </a:ln>
              <a:solidFill>
                <a:srgbClr val="78909C"/>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78909C"/>
                </a:solidFill>
                <a:effectLst/>
                <a:uLnTx/>
                <a:uFillTx/>
                <a:latin typeface="Arial"/>
                <a:cs typeface="Arial"/>
                <a:sym typeface="Arial"/>
              </a:rPr>
              <a:t>(Database)</a:t>
            </a:r>
            <a:endParaRPr kumimoji="0" sz="1200" b="0" i="0" u="none" strike="noStrike" kern="0" cap="none" spc="0" normalizeH="0" baseline="0" noProof="0">
              <a:ln>
                <a:noFill/>
              </a:ln>
              <a:solidFill>
                <a:srgbClr val="78909C"/>
              </a:solidFill>
              <a:effectLst/>
              <a:uLnTx/>
              <a:uFillTx/>
              <a:latin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53"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493" name="Google Shape;493;p53"/>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algn="ctr" defTabSz="914378"/>
            <a:endParaRPr sz="1800">
              <a:solidFill>
                <a:srgbClr val="00253E"/>
              </a:solidFill>
            </a:endParaRPr>
          </a:p>
        </p:txBody>
      </p:sp>
      <p:sp>
        <p:nvSpPr>
          <p:cNvPr id="494" name="Google Shape;494;p53"/>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algn="ctr" defTabSz="914378"/>
            <a:r>
              <a:rPr lang="en-US" sz="4000" b="1" dirty="0">
                <a:solidFill>
                  <a:srgbClr val="FFFFFF"/>
                </a:solidFill>
                <a:latin typeface="Proxima Nova"/>
                <a:ea typeface="Proxima Nova"/>
                <a:cs typeface="Proxima Nova"/>
                <a:sym typeface="Proxima Nova"/>
              </a:rPr>
              <a:t>Going Cloud Native</a:t>
            </a:r>
            <a:endParaRPr sz="4000" b="1" dirty="0">
              <a:solidFill>
                <a:srgbClr val="FFFFFF"/>
              </a:solidFill>
              <a:latin typeface="Proxima Nova"/>
              <a:ea typeface="Proxima Nova"/>
              <a:cs typeface="Proxima Nova"/>
              <a:sym typeface="Proxima Nova"/>
            </a:endParaRPr>
          </a:p>
        </p:txBody>
      </p:sp>
      <p:grpSp>
        <p:nvGrpSpPr>
          <p:cNvPr id="495" name="Google Shape;495;p53"/>
          <p:cNvGrpSpPr/>
          <p:nvPr/>
        </p:nvGrpSpPr>
        <p:grpSpPr>
          <a:xfrm>
            <a:off x="3669300" y="1711461"/>
            <a:ext cx="1805400" cy="536386"/>
            <a:chOff x="3233750" y="1711500"/>
            <a:chExt cx="1805400" cy="589500"/>
          </a:xfrm>
        </p:grpSpPr>
        <p:cxnSp>
          <p:nvCxnSpPr>
            <p:cNvPr id="496" name="Google Shape;496;p53"/>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497" name="Google Shape;497;p53"/>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498" name="Google Shape;498;p53"/>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499" name="Google Shape;499;p53"/>
          <p:cNvGrpSpPr/>
          <p:nvPr/>
        </p:nvGrpSpPr>
        <p:grpSpPr>
          <a:xfrm>
            <a:off x="3669300" y="3019106"/>
            <a:ext cx="1805400" cy="536386"/>
            <a:chOff x="3233750" y="2966075"/>
            <a:chExt cx="1805400" cy="589500"/>
          </a:xfrm>
        </p:grpSpPr>
        <p:cxnSp>
          <p:nvCxnSpPr>
            <p:cNvPr id="500" name="Google Shape;500;p53"/>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501" name="Google Shape;501;p53"/>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502" name="Google Shape;502;p53"/>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503" name="Google Shape;503;p53"/>
          <p:cNvGrpSpPr/>
          <p:nvPr/>
        </p:nvGrpSpPr>
        <p:grpSpPr>
          <a:xfrm>
            <a:off x="287525" y="4854556"/>
            <a:ext cx="634914" cy="148716"/>
            <a:chOff x="1841475" y="2392725"/>
            <a:chExt cx="3928925" cy="920275"/>
          </a:xfrm>
        </p:grpSpPr>
        <p:sp>
          <p:nvSpPr>
            <p:cNvPr id="504" name="Google Shape;504;p5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05" name="Google Shape;505;p5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06" name="Google Shape;506;p5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07" name="Google Shape;507;p5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08" name="Google Shape;508;p5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09" name="Google Shape;509;p5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10" name="Google Shape;510;p5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511" name="Google Shape;511;p5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grpSp>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themeOverride>
</file>

<file path=docProps/app.xml><?xml version="1.0" encoding="utf-8"?>
<Properties xmlns="http://schemas.openxmlformats.org/officeDocument/2006/extended-properties" xmlns:vt="http://schemas.openxmlformats.org/officeDocument/2006/docPropsVTypes">
  <TotalTime>923</TotalTime>
  <Words>1675</Words>
  <Application>Microsoft Office PowerPoint</Application>
  <PresentationFormat>On-screen Show (16:9)</PresentationFormat>
  <Paragraphs>336</Paragraphs>
  <Slides>26</Slides>
  <Notes>26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26</vt:i4>
      </vt:variant>
    </vt:vector>
  </HeadingPairs>
  <TitlesOfParts>
    <vt:vector size="35" baseType="lpstr">
      <vt:lpstr>Courier New</vt:lpstr>
      <vt:lpstr>Lato Light</vt:lpstr>
      <vt:lpstr>Calibri</vt:lpstr>
      <vt:lpstr>Arial</vt:lpstr>
      <vt:lpstr>Source Code Pro</vt:lpstr>
      <vt:lpstr>Proxima Nova</vt:lpstr>
      <vt:lpstr>Pivotal Presentation Theme v1</vt:lpstr>
      <vt:lpstr>Simple Light</vt:lpstr>
      <vt:lpstr>2_Pivotal Presentation Theme v1</vt:lpstr>
      <vt:lpstr>Cloud Native Intro The Cloud Native Platform</vt:lpstr>
      <vt:lpstr>Monolith Applications</vt:lpstr>
      <vt:lpstr>Monolith Technology Choice &amp; Scaling</vt:lpstr>
      <vt:lpstr>Microservices Scaling Out</vt:lpstr>
      <vt:lpstr>Technology Choices</vt:lpstr>
      <vt:lpstr>ASP</vt:lpstr>
      <vt:lpstr>ASP.NET</vt:lpstr>
      <vt:lpstr>Microservices</vt:lpstr>
      <vt:lpstr>PowerPoint Presentation</vt:lpstr>
      <vt:lpstr>What is “cloud native”?</vt:lpstr>
      <vt:lpstr>The Starting Point</vt:lpstr>
      <vt:lpstr>Cloud Native Design - 12 factors</vt:lpstr>
      <vt:lpstr>Cloud Native Design - Codebase</vt:lpstr>
      <vt:lpstr>Cloud Native Design - Dependencies</vt:lpstr>
      <vt:lpstr>Cloud Native Design -  Configuration</vt:lpstr>
      <vt:lpstr>Cloud Native Design -  Backing Services</vt:lpstr>
      <vt:lpstr>Cloud Native Design -  Build, Release, Run</vt:lpstr>
      <vt:lpstr>Cloud Native Design -  Processes</vt:lpstr>
      <vt:lpstr>Cloud Native Design -  Port binding</vt:lpstr>
      <vt:lpstr>Cloud Native Design -  Concurrency</vt:lpstr>
      <vt:lpstr>Cloud Native Design - Disposability</vt:lpstr>
      <vt:lpstr>Cloud Native Design - Dev/Prod Parity</vt:lpstr>
      <vt:lpstr>Cloud Native Design - Logs</vt:lpstr>
      <vt:lpstr>Cloud Native Design -  Admin Processes</vt:lpstr>
      <vt:lpstr>Writing Twelve Factor ASP.NET Applications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Intro The Cloud Native Platform</dc:title>
  <dc:creator>Martez Killens</dc:creator>
  <cp:lastModifiedBy>Martez Killens</cp:lastModifiedBy>
  <cp:revision>15</cp:revision>
  <dcterms:modified xsi:type="dcterms:W3CDTF">2019-06-19T10:18:50Z</dcterms:modified>
</cp:coreProperties>
</file>